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6" r:id="rId4"/>
    <p:sldId id="265" r:id="rId5"/>
    <p:sldId id="264" r:id="rId6"/>
    <p:sldId id="274" r:id="rId7"/>
    <p:sldId id="258" r:id="rId8"/>
    <p:sldId id="272" r:id="rId9"/>
    <p:sldId id="271" r:id="rId10"/>
    <p:sldId id="275" r:id="rId11"/>
    <p:sldId id="276" r:id="rId12"/>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84" autoAdjust="0"/>
    <p:restoredTop sz="94660"/>
  </p:normalViewPr>
  <p:slideViewPr>
    <p:cSldViewPr snapToGrid="0">
      <p:cViewPr varScale="1">
        <p:scale>
          <a:sx n="82" d="100"/>
          <a:sy n="82" d="100"/>
        </p:scale>
        <p:origin x="9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za Ullah Khan" userId="e2bd173b-9563-4f45-8ef9-9c04bcd57bb7" providerId="ADAL" clId="{5F6DB027-6440-4DEF-A296-012BBE6C92E0}"/>
    <pc:docChg chg="modSld">
      <pc:chgData name="Raza Ullah Khan" userId="e2bd173b-9563-4f45-8ef9-9c04bcd57bb7" providerId="ADAL" clId="{5F6DB027-6440-4DEF-A296-012BBE6C92E0}" dt="2024-02-13T04:26:12.325" v="5" actId="113"/>
      <pc:docMkLst>
        <pc:docMk/>
      </pc:docMkLst>
      <pc:sldChg chg="modSp mod">
        <pc:chgData name="Raza Ullah Khan" userId="e2bd173b-9563-4f45-8ef9-9c04bcd57bb7" providerId="ADAL" clId="{5F6DB027-6440-4DEF-A296-012BBE6C92E0}" dt="2024-02-13T04:26:12.325" v="5" actId="113"/>
        <pc:sldMkLst>
          <pc:docMk/>
          <pc:sldMk cId="741722050" sldId="256"/>
        </pc:sldMkLst>
        <pc:spChg chg="mod">
          <ac:chgData name="Raza Ullah Khan" userId="e2bd173b-9563-4f45-8ef9-9c04bcd57bb7" providerId="ADAL" clId="{5F6DB027-6440-4DEF-A296-012BBE6C92E0}" dt="2024-02-13T04:26:12.325" v="5" actId="113"/>
          <ac:spMkLst>
            <pc:docMk/>
            <pc:sldMk cId="741722050" sldId="256"/>
            <ac:spMk id="2" creationId="{88094DC6-08DC-8A74-996F-72E03471B0E5}"/>
          </ac:spMkLst>
        </pc:spChg>
        <pc:spChg chg="mod">
          <ac:chgData name="Raza Ullah Khan" userId="e2bd173b-9563-4f45-8ef9-9c04bcd57bb7" providerId="ADAL" clId="{5F6DB027-6440-4DEF-A296-012BBE6C92E0}" dt="2024-02-13T04:26:03.355" v="4" actId="1076"/>
          <ac:spMkLst>
            <pc:docMk/>
            <pc:sldMk cId="741722050" sldId="256"/>
            <ac:spMk id="3" creationId="{54E13FF5-D495-1D91-92FC-F781AB6E83B9}"/>
          </ac:spMkLst>
        </pc:spChg>
      </pc:sldChg>
    </pc:docChg>
  </pc:docChgLst>
  <pc:docChgLst>
    <pc:chgData name="Dr. Shahid Maqsood Gill." userId="a480ce13-e8f2-4076-bce7-9dfda797d7d0" providerId="ADAL" clId="{6D6518FB-6086-43B0-9132-902C81BA0584}"/>
    <pc:docChg chg="custSel addSld delSld modSld">
      <pc:chgData name="Dr. Shahid Maqsood Gill." userId="a480ce13-e8f2-4076-bce7-9dfda797d7d0" providerId="ADAL" clId="{6D6518FB-6086-43B0-9132-902C81BA0584}" dt="2023-04-28T13:31:22.798" v="104" actId="20577"/>
      <pc:docMkLst>
        <pc:docMk/>
      </pc:docMkLst>
      <pc:sldChg chg="del">
        <pc:chgData name="Dr. Shahid Maqsood Gill." userId="a480ce13-e8f2-4076-bce7-9dfda797d7d0" providerId="ADAL" clId="{6D6518FB-6086-43B0-9132-902C81BA0584}" dt="2023-04-28T13:24:23.483" v="88" actId="47"/>
        <pc:sldMkLst>
          <pc:docMk/>
          <pc:sldMk cId="1663697272" sldId="257"/>
        </pc:sldMkLst>
      </pc:sldChg>
      <pc:sldChg chg="modSp mod">
        <pc:chgData name="Dr. Shahid Maqsood Gill." userId="a480ce13-e8f2-4076-bce7-9dfda797d7d0" providerId="ADAL" clId="{6D6518FB-6086-43B0-9132-902C81BA0584}" dt="2023-04-28T13:30:22.044" v="100" actId="20577"/>
        <pc:sldMkLst>
          <pc:docMk/>
          <pc:sldMk cId="3134678930" sldId="258"/>
        </pc:sldMkLst>
        <pc:spChg chg="mod">
          <ac:chgData name="Dr. Shahid Maqsood Gill." userId="a480ce13-e8f2-4076-bce7-9dfda797d7d0" providerId="ADAL" clId="{6D6518FB-6086-43B0-9132-902C81BA0584}" dt="2023-04-28T13:30:22.044" v="100" actId="20577"/>
          <ac:spMkLst>
            <pc:docMk/>
            <pc:sldMk cId="3134678930" sldId="258"/>
            <ac:spMk id="3" creationId="{E417CDFA-A561-C08D-7079-3732F80F30BC}"/>
          </ac:spMkLst>
        </pc:spChg>
      </pc:sldChg>
      <pc:sldChg chg="modSp mod">
        <pc:chgData name="Dr. Shahid Maqsood Gill." userId="a480ce13-e8f2-4076-bce7-9dfda797d7d0" providerId="ADAL" clId="{6D6518FB-6086-43B0-9132-902C81BA0584}" dt="2023-04-28T13:23:04.037" v="87" actId="27636"/>
        <pc:sldMkLst>
          <pc:docMk/>
          <pc:sldMk cId="2735938708" sldId="259"/>
        </pc:sldMkLst>
        <pc:spChg chg="mod">
          <ac:chgData name="Dr. Shahid Maqsood Gill." userId="a480ce13-e8f2-4076-bce7-9dfda797d7d0" providerId="ADAL" clId="{6D6518FB-6086-43B0-9132-902C81BA0584}" dt="2023-04-28T13:23:04.037" v="87" actId="27636"/>
          <ac:spMkLst>
            <pc:docMk/>
            <pc:sldMk cId="2735938708" sldId="259"/>
            <ac:spMk id="3" creationId="{7DA4BDEC-50E2-3C92-1BBC-C4E8A82326B3}"/>
          </ac:spMkLst>
        </pc:spChg>
      </pc:sldChg>
      <pc:sldChg chg="modSp mod">
        <pc:chgData name="Dr. Shahid Maqsood Gill." userId="a480ce13-e8f2-4076-bce7-9dfda797d7d0" providerId="ADAL" clId="{6D6518FB-6086-43B0-9132-902C81BA0584}" dt="2023-04-28T13:31:22.798" v="104" actId="20577"/>
        <pc:sldMkLst>
          <pc:docMk/>
          <pc:sldMk cId="4281736421" sldId="260"/>
        </pc:sldMkLst>
        <pc:spChg chg="mod">
          <ac:chgData name="Dr. Shahid Maqsood Gill." userId="a480ce13-e8f2-4076-bce7-9dfda797d7d0" providerId="ADAL" clId="{6D6518FB-6086-43B0-9132-902C81BA0584}" dt="2023-04-28T13:31:22.798" v="104" actId="20577"/>
          <ac:spMkLst>
            <pc:docMk/>
            <pc:sldMk cId="4281736421" sldId="260"/>
            <ac:spMk id="3" creationId="{48F91CBA-3F6E-8754-BAA3-412E58653B6A}"/>
          </ac:spMkLst>
        </pc:spChg>
      </pc:sldChg>
      <pc:sldChg chg="modSp new mod">
        <pc:chgData name="Dr. Shahid Maqsood Gill." userId="a480ce13-e8f2-4076-bce7-9dfda797d7d0" providerId="ADAL" clId="{6D6518FB-6086-43B0-9132-902C81BA0584}" dt="2023-04-28T13:27:08.613" v="90" actId="6549"/>
        <pc:sldMkLst>
          <pc:docMk/>
          <pc:sldMk cId="426430201" sldId="261"/>
        </pc:sldMkLst>
        <pc:spChg chg="mod">
          <ac:chgData name="Dr. Shahid Maqsood Gill." userId="a480ce13-e8f2-4076-bce7-9dfda797d7d0" providerId="ADAL" clId="{6D6518FB-6086-43B0-9132-902C81BA0584}" dt="2023-04-28T13:17:50.022" v="24" actId="6549"/>
          <ac:spMkLst>
            <pc:docMk/>
            <pc:sldMk cId="426430201" sldId="261"/>
            <ac:spMk id="2" creationId="{02021E8C-ED01-98CE-0BA7-D06D007FFA4A}"/>
          </ac:spMkLst>
        </pc:spChg>
        <pc:spChg chg="mod">
          <ac:chgData name="Dr. Shahid Maqsood Gill." userId="a480ce13-e8f2-4076-bce7-9dfda797d7d0" providerId="ADAL" clId="{6D6518FB-6086-43B0-9132-902C81BA0584}" dt="2023-04-28T13:27:08.613" v="90" actId="6549"/>
          <ac:spMkLst>
            <pc:docMk/>
            <pc:sldMk cId="426430201" sldId="261"/>
            <ac:spMk id="3" creationId="{85A8C899-A5B7-3AA8-CE57-E189B38AC1F3}"/>
          </ac:spMkLst>
        </pc:spChg>
      </pc:sldChg>
      <pc:sldChg chg="modSp new mod">
        <pc:chgData name="Dr. Shahid Maqsood Gill." userId="a480ce13-e8f2-4076-bce7-9dfda797d7d0" providerId="ADAL" clId="{6D6518FB-6086-43B0-9132-902C81BA0584}" dt="2023-04-28T13:20:14.789" v="66"/>
        <pc:sldMkLst>
          <pc:docMk/>
          <pc:sldMk cId="1050166855" sldId="262"/>
        </pc:sldMkLst>
        <pc:spChg chg="mod">
          <ac:chgData name="Dr. Shahid Maqsood Gill." userId="a480ce13-e8f2-4076-bce7-9dfda797d7d0" providerId="ADAL" clId="{6D6518FB-6086-43B0-9132-902C81BA0584}" dt="2023-04-28T13:19:57.425" v="65" actId="20577"/>
          <ac:spMkLst>
            <pc:docMk/>
            <pc:sldMk cId="1050166855" sldId="262"/>
            <ac:spMk id="2" creationId="{D9D82945-8F28-1B36-DC1C-994174F990C3}"/>
          </ac:spMkLst>
        </pc:spChg>
        <pc:spChg chg="mod">
          <ac:chgData name="Dr. Shahid Maqsood Gill." userId="a480ce13-e8f2-4076-bce7-9dfda797d7d0" providerId="ADAL" clId="{6D6518FB-6086-43B0-9132-902C81BA0584}" dt="2023-04-28T13:20:14.789" v="66"/>
          <ac:spMkLst>
            <pc:docMk/>
            <pc:sldMk cId="1050166855" sldId="262"/>
            <ac:spMk id="3" creationId="{A4D1DDD2-AE47-81E0-1037-8384D6FC009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405FB-1EDE-0590-66A3-0B7314B01B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x-none"/>
          </a:p>
        </p:txBody>
      </p:sp>
      <p:sp>
        <p:nvSpPr>
          <p:cNvPr id="3" name="Subtitle 2">
            <a:extLst>
              <a:ext uri="{FF2B5EF4-FFF2-40B4-BE49-F238E27FC236}">
                <a16:creationId xmlns:a16="http://schemas.microsoft.com/office/drawing/2014/main" id="{5C411A61-29FF-EDE3-579D-6CF94C8059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x-none"/>
          </a:p>
        </p:txBody>
      </p:sp>
      <p:sp>
        <p:nvSpPr>
          <p:cNvPr id="4" name="Date Placeholder 3">
            <a:extLst>
              <a:ext uri="{FF2B5EF4-FFF2-40B4-BE49-F238E27FC236}">
                <a16:creationId xmlns:a16="http://schemas.microsoft.com/office/drawing/2014/main" id="{B3737F42-620B-E2AB-30C5-33A12D30FC80}"/>
              </a:ext>
            </a:extLst>
          </p:cNvPr>
          <p:cNvSpPr>
            <a:spLocks noGrp="1"/>
          </p:cNvSpPr>
          <p:nvPr>
            <p:ph type="dt" sz="half" idx="10"/>
          </p:nvPr>
        </p:nvSpPr>
        <p:spPr/>
        <p:txBody>
          <a:bodyPr/>
          <a:lstStyle/>
          <a:p>
            <a:fld id="{70BA2D40-3930-472E-B88C-47267EDDF9D1}" type="datetimeFigureOut">
              <a:rPr lang="x-none" smtClean="0"/>
              <a:t>2/13/2024</a:t>
            </a:fld>
            <a:endParaRPr lang="x-none"/>
          </a:p>
        </p:txBody>
      </p:sp>
      <p:sp>
        <p:nvSpPr>
          <p:cNvPr id="5" name="Footer Placeholder 4">
            <a:extLst>
              <a:ext uri="{FF2B5EF4-FFF2-40B4-BE49-F238E27FC236}">
                <a16:creationId xmlns:a16="http://schemas.microsoft.com/office/drawing/2014/main" id="{65BF62BB-C1E5-B815-1F82-5A71E6598D4B}"/>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2F5002B7-B2A7-AFD7-B967-29A422FB0D5C}"/>
              </a:ext>
            </a:extLst>
          </p:cNvPr>
          <p:cNvSpPr>
            <a:spLocks noGrp="1"/>
          </p:cNvSpPr>
          <p:nvPr>
            <p:ph type="sldNum" sz="quarter" idx="12"/>
          </p:nvPr>
        </p:nvSpPr>
        <p:spPr/>
        <p:txBody>
          <a:bodyPr/>
          <a:lstStyle/>
          <a:p>
            <a:fld id="{C2EA9482-3F0E-40C1-871A-0655020F56C3}" type="slidenum">
              <a:rPr lang="x-none" smtClean="0"/>
              <a:t>‹#›</a:t>
            </a:fld>
            <a:endParaRPr lang="x-none"/>
          </a:p>
        </p:txBody>
      </p:sp>
    </p:spTree>
    <p:extLst>
      <p:ext uri="{BB962C8B-B14F-4D97-AF65-F5344CB8AC3E}">
        <p14:creationId xmlns:p14="http://schemas.microsoft.com/office/powerpoint/2010/main" val="420579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87C6A-DDDE-1C32-B6EB-8CA22CF64903}"/>
              </a:ext>
            </a:extLst>
          </p:cNvPr>
          <p:cNvSpPr>
            <a:spLocks noGrp="1"/>
          </p:cNvSpPr>
          <p:nvPr>
            <p:ph type="title"/>
          </p:nvPr>
        </p:nvSpPr>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55053357-506A-93F9-05DF-71BAFA192A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8AD019B4-8D88-130E-A893-54E0DC24534D}"/>
              </a:ext>
            </a:extLst>
          </p:cNvPr>
          <p:cNvSpPr>
            <a:spLocks noGrp="1"/>
          </p:cNvSpPr>
          <p:nvPr>
            <p:ph type="dt" sz="half" idx="10"/>
          </p:nvPr>
        </p:nvSpPr>
        <p:spPr/>
        <p:txBody>
          <a:bodyPr/>
          <a:lstStyle/>
          <a:p>
            <a:fld id="{70BA2D40-3930-472E-B88C-47267EDDF9D1}" type="datetimeFigureOut">
              <a:rPr lang="x-none" smtClean="0"/>
              <a:t>2/13/2024</a:t>
            </a:fld>
            <a:endParaRPr lang="x-none"/>
          </a:p>
        </p:txBody>
      </p:sp>
      <p:sp>
        <p:nvSpPr>
          <p:cNvPr id="5" name="Footer Placeholder 4">
            <a:extLst>
              <a:ext uri="{FF2B5EF4-FFF2-40B4-BE49-F238E27FC236}">
                <a16:creationId xmlns:a16="http://schemas.microsoft.com/office/drawing/2014/main" id="{4F2C2AEE-939F-30EB-B8C9-51C79E04F9F5}"/>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82C27349-489B-D6E1-A2DD-0366E5B594D3}"/>
              </a:ext>
            </a:extLst>
          </p:cNvPr>
          <p:cNvSpPr>
            <a:spLocks noGrp="1"/>
          </p:cNvSpPr>
          <p:nvPr>
            <p:ph type="sldNum" sz="quarter" idx="12"/>
          </p:nvPr>
        </p:nvSpPr>
        <p:spPr/>
        <p:txBody>
          <a:bodyPr/>
          <a:lstStyle/>
          <a:p>
            <a:fld id="{C2EA9482-3F0E-40C1-871A-0655020F56C3}" type="slidenum">
              <a:rPr lang="x-none" smtClean="0"/>
              <a:t>‹#›</a:t>
            </a:fld>
            <a:endParaRPr lang="x-none"/>
          </a:p>
        </p:txBody>
      </p:sp>
    </p:spTree>
    <p:extLst>
      <p:ext uri="{BB962C8B-B14F-4D97-AF65-F5344CB8AC3E}">
        <p14:creationId xmlns:p14="http://schemas.microsoft.com/office/powerpoint/2010/main" val="3859137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0D6D86-4F30-DEFF-AF40-706D6EF827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83D82D5D-61EB-D446-E1F3-C8D866BED7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2D6D6A70-5C6B-0460-82C2-E8C04895D4C8}"/>
              </a:ext>
            </a:extLst>
          </p:cNvPr>
          <p:cNvSpPr>
            <a:spLocks noGrp="1"/>
          </p:cNvSpPr>
          <p:nvPr>
            <p:ph type="dt" sz="half" idx="10"/>
          </p:nvPr>
        </p:nvSpPr>
        <p:spPr/>
        <p:txBody>
          <a:bodyPr/>
          <a:lstStyle/>
          <a:p>
            <a:fld id="{70BA2D40-3930-472E-B88C-47267EDDF9D1}" type="datetimeFigureOut">
              <a:rPr lang="x-none" smtClean="0"/>
              <a:t>2/13/2024</a:t>
            </a:fld>
            <a:endParaRPr lang="x-none"/>
          </a:p>
        </p:txBody>
      </p:sp>
      <p:sp>
        <p:nvSpPr>
          <p:cNvPr id="5" name="Footer Placeholder 4">
            <a:extLst>
              <a:ext uri="{FF2B5EF4-FFF2-40B4-BE49-F238E27FC236}">
                <a16:creationId xmlns:a16="http://schemas.microsoft.com/office/drawing/2014/main" id="{D95E80B2-6C8D-FCE0-DBD7-3711935412E6}"/>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8BDD9D5A-166B-E62E-2EF5-2A73DC00848B}"/>
              </a:ext>
            </a:extLst>
          </p:cNvPr>
          <p:cNvSpPr>
            <a:spLocks noGrp="1"/>
          </p:cNvSpPr>
          <p:nvPr>
            <p:ph type="sldNum" sz="quarter" idx="12"/>
          </p:nvPr>
        </p:nvSpPr>
        <p:spPr/>
        <p:txBody>
          <a:bodyPr/>
          <a:lstStyle/>
          <a:p>
            <a:fld id="{C2EA9482-3F0E-40C1-871A-0655020F56C3}" type="slidenum">
              <a:rPr lang="x-none" smtClean="0"/>
              <a:t>‹#›</a:t>
            </a:fld>
            <a:endParaRPr lang="x-none"/>
          </a:p>
        </p:txBody>
      </p:sp>
    </p:spTree>
    <p:extLst>
      <p:ext uri="{BB962C8B-B14F-4D97-AF65-F5344CB8AC3E}">
        <p14:creationId xmlns:p14="http://schemas.microsoft.com/office/powerpoint/2010/main" val="142162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1ADE-F979-A4D2-FE15-A13AE703AD18}"/>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E9968689-C526-E06C-A827-4F96EF65B8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0D33425F-1FDF-778C-1BCF-6B9BB1929F83}"/>
              </a:ext>
            </a:extLst>
          </p:cNvPr>
          <p:cNvSpPr>
            <a:spLocks noGrp="1"/>
          </p:cNvSpPr>
          <p:nvPr>
            <p:ph type="dt" sz="half" idx="10"/>
          </p:nvPr>
        </p:nvSpPr>
        <p:spPr/>
        <p:txBody>
          <a:bodyPr/>
          <a:lstStyle/>
          <a:p>
            <a:fld id="{70BA2D40-3930-472E-B88C-47267EDDF9D1}" type="datetimeFigureOut">
              <a:rPr lang="x-none" smtClean="0"/>
              <a:t>2/13/2024</a:t>
            </a:fld>
            <a:endParaRPr lang="x-none"/>
          </a:p>
        </p:txBody>
      </p:sp>
      <p:sp>
        <p:nvSpPr>
          <p:cNvPr id="5" name="Footer Placeholder 4">
            <a:extLst>
              <a:ext uri="{FF2B5EF4-FFF2-40B4-BE49-F238E27FC236}">
                <a16:creationId xmlns:a16="http://schemas.microsoft.com/office/drawing/2014/main" id="{86FDC1F6-5FED-EAC6-5043-F4D786EE3BE0}"/>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2D697246-A27B-325E-272E-3D6FD6697608}"/>
              </a:ext>
            </a:extLst>
          </p:cNvPr>
          <p:cNvSpPr>
            <a:spLocks noGrp="1"/>
          </p:cNvSpPr>
          <p:nvPr>
            <p:ph type="sldNum" sz="quarter" idx="12"/>
          </p:nvPr>
        </p:nvSpPr>
        <p:spPr/>
        <p:txBody>
          <a:bodyPr/>
          <a:lstStyle/>
          <a:p>
            <a:fld id="{C2EA9482-3F0E-40C1-871A-0655020F56C3}" type="slidenum">
              <a:rPr lang="x-none" smtClean="0"/>
              <a:t>‹#›</a:t>
            </a:fld>
            <a:endParaRPr lang="x-none"/>
          </a:p>
        </p:txBody>
      </p:sp>
    </p:spTree>
    <p:extLst>
      <p:ext uri="{BB962C8B-B14F-4D97-AF65-F5344CB8AC3E}">
        <p14:creationId xmlns:p14="http://schemas.microsoft.com/office/powerpoint/2010/main" val="310667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0B917-8F7F-B2E4-2697-AC55C827FF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id="{88186739-CB02-C1EB-FD35-97F1A582DE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0347FA-B4EF-6EF3-3106-30A8BAE9AA02}"/>
              </a:ext>
            </a:extLst>
          </p:cNvPr>
          <p:cNvSpPr>
            <a:spLocks noGrp="1"/>
          </p:cNvSpPr>
          <p:nvPr>
            <p:ph type="dt" sz="half" idx="10"/>
          </p:nvPr>
        </p:nvSpPr>
        <p:spPr/>
        <p:txBody>
          <a:bodyPr/>
          <a:lstStyle/>
          <a:p>
            <a:fld id="{70BA2D40-3930-472E-B88C-47267EDDF9D1}" type="datetimeFigureOut">
              <a:rPr lang="x-none" smtClean="0"/>
              <a:t>2/13/2024</a:t>
            </a:fld>
            <a:endParaRPr lang="x-none"/>
          </a:p>
        </p:txBody>
      </p:sp>
      <p:sp>
        <p:nvSpPr>
          <p:cNvPr id="5" name="Footer Placeholder 4">
            <a:extLst>
              <a:ext uri="{FF2B5EF4-FFF2-40B4-BE49-F238E27FC236}">
                <a16:creationId xmlns:a16="http://schemas.microsoft.com/office/drawing/2014/main" id="{645D6BF5-40D3-2BDF-4BFD-2CE6999C53A8}"/>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C0455D73-8969-1BD0-7ECC-716CFCF4ABE1}"/>
              </a:ext>
            </a:extLst>
          </p:cNvPr>
          <p:cNvSpPr>
            <a:spLocks noGrp="1"/>
          </p:cNvSpPr>
          <p:nvPr>
            <p:ph type="sldNum" sz="quarter" idx="12"/>
          </p:nvPr>
        </p:nvSpPr>
        <p:spPr/>
        <p:txBody>
          <a:bodyPr/>
          <a:lstStyle/>
          <a:p>
            <a:fld id="{C2EA9482-3F0E-40C1-871A-0655020F56C3}" type="slidenum">
              <a:rPr lang="x-none" smtClean="0"/>
              <a:t>‹#›</a:t>
            </a:fld>
            <a:endParaRPr lang="x-none"/>
          </a:p>
        </p:txBody>
      </p:sp>
    </p:spTree>
    <p:extLst>
      <p:ext uri="{BB962C8B-B14F-4D97-AF65-F5344CB8AC3E}">
        <p14:creationId xmlns:p14="http://schemas.microsoft.com/office/powerpoint/2010/main" val="2699291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449F-B3C4-3A0E-7993-719CF2B414B1}"/>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FD5A92A4-529D-FC46-B4F8-2AC44CB931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a16="http://schemas.microsoft.com/office/drawing/2014/main" id="{D757FA35-5D19-1EF7-BD37-D9FB583692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id="{280143F4-8DB8-69F2-ACC7-5F557AAF4ED7}"/>
              </a:ext>
            </a:extLst>
          </p:cNvPr>
          <p:cNvSpPr>
            <a:spLocks noGrp="1"/>
          </p:cNvSpPr>
          <p:nvPr>
            <p:ph type="dt" sz="half" idx="10"/>
          </p:nvPr>
        </p:nvSpPr>
        <p:spPr/>
        <p:txBody>
          <a:bodyPr/>
          <a:lstStyle/>
          <a:p>
            <a:fld id="{70BA2D40-3930-472E-B88C-47267EDDF9D1}" type="datetimeFigureOut">
              <a:rPr lang="x-none" smtClean="0"/>
              <a:t>2/13/2024</a:t>
            </a:fld>
            <a:endParaRPr lang="x-none"/>
          </a:p>
        </p:txBody>
      </p:sp>
      <p:sp>
        <p:nvSpPr>
          <p:cNvPr id="6" name="Footer Placeholder 5">
            <a:extLst>
              <a:ext uri="{FF2B5EF4-FFF2-40B4-BE49-F238E27FC236}">
                <a16:creationId xmlns:a16="http://schemas.microsoft.com/office/drawing/2014/main" id="{00F8D1F5-0A44-0C03-168D-D62D5EA7882D}"/>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932CA3C7-8D6D-B0C9-EFD4-595208E876CD}"/>
              </a:ext>
            </a:extLst>
          </p:cNvPr>
          <p:cNvSpPr>
            <a:spLocks noGrp="1"/>
          </p:cNvSpPr>
          <p:nvPr>
            <p:ph type="sldNum" sz="quarter" idx="12"/>
          </p:nvPr>
        </p:nvSpPr>
        <p:spPr/>
        <p:txBody>
          <a:bodyPr/>
          <a:lstStyle/>
          <a:p>
            <a:fld id="{C2EA9482-3F0E-40C1-871A-0655020F56C3}" type="slidenum">
              <a:rPr lang="x-none" smtClean="0"/>
              <a:t>‹#›</a:t>
            </a:fld>
            <a:endParaRPr lang="x-none"/>
          </a:p>
        </p:txBody>
      </p:sp>
    </p:spTree>
    <p:extLst>
      <p:ext uri="{BB962C8B-B14F-4D97-AF65-F5344CB8AC3E}">
        <p14:creationId xmlns:p14="http://schemas.microsoft.com/office/powerpoint/2010/main" val="2531652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1827F-FA04-6A2D-6091-6AEB6F8ECB55}"/>
              </a:ext>
            </a:extLst>
          </p:cNvPr>
          <p:cNvSpPr>
            <a:spLocks noGrp="1"/>
          </p:cNvSpPr>
          <p:nvPr>
            <p:ph type="title"/>
          </p:nvPr>
        </p:nvSpPr>
        <p:spPr>
          <a:xfrm>
            <a:off x="839788" y="365125"/>
            <a:ext cx="10515600" cy="1325563"/>
          </a:xfr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1C98D33C-EBF3-035C-8873-6E1FDFD883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8F72E6-B826-0076-F46E-E3A495583A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a16="http://schemas.microsoft.com/office/drawing/2014/main" id="{4217CE45-8BCF-6E57-DB58-8F2B7A89B0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0FF6DF-EFCB-7263-C6D7-2B23B5738E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id="{BACCF238-5208-7905-2717-58DE85C9C789}"/>
              </a:ext>
            </a:extLst>
          </p:cNvPr>
          <p:cNvSpPr>
            <a:spLocks noGrp="1"/>
          </p:cNvSpPr>
          <p:nvPr>
            <p:ph type="dt" sz="half" idx="10"/>
          </p:nvPr>
        </p:nvSpPr>
        <p:spPr/>
        <p:txBody>
          <a:bodyPr/>
          <a:lstStyle/>
          <a:p>
            <a:fld id="{70BA2D40-3930-472E-B88C-47267EDDF9D1}" type="datetimeFigureOut">
              <a:rPr lang="x-none" smtClean="0"/>
              <a:t>2/13/2024</a:t>
            </a:fld>
            <a:endParaRPr lang="x-none"/>
          </a:p>
        </p:txBody>
      </p:sp>
      <p:sp>
        <p:nvSpPr>
          <p:cNvPr id="8" name="Footer Placeholder 7">
            <a:extLst>
              <a:ext uri="{FF2B5EF4-FFF2-40B4-BE49-F238E27FC236}">
                <a16:creationId xmlns:a16="http://schemas.microsoft.com/office/drawing/2014/main" id="{D7C90C4C-66CA-8EF8-A3DB-03B528EA02A5}"/>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id="{251D6A2C-017B-C02C-2631-CD13F7BDC0CC}"/>
              </a:ext>
            </a:extLst>
          </p:cNvPr>
          <p:cNvSpPr>
            <a:spLocks noGrp="1"/>
          </p:cNvSpPr>
          <p:nvPr>
            <p:ph type="sldNum" sz="quarter" idx="12"/>
          </p:nvPr>
        </p:nvSpPr>
        <p:spPr/>
        <p:txBody>
          <a:bodyPr/>
          <a:lstStyle/>
          <a:p>
            <a:fld id="{C2EA9482-3F0E-40C1-871A-0655020F56C3}" type="slidenum">
              <a:rPr lang="x-none" smtClean="0"/>
              <a:t>‹#›</a:t>
            </a:fld>
            <a:endParaRPr lang="x-none"/>
          </a:p>
        </p:txBody>
      </p:sp>
    </p:spTree>
    <p:extLst>
      <p:ext uri="{BB962C8B-B14F-4D97-AF65-F5344CB8AC3E}">
        <p14:creationId xmlns:p14="http://schemas.microsoft.com/office/powerpoint/2010/main" val="912456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EA79C-FCB5-9886-C754-6342C35EBDC9}"/>
              </a:ext>
            </a:extLst>
          </p:cNvPr>
          <p:cNvSpPr>
            <a:spLocks noGrp="1"/>
          </p:cNvSpPr>
          <p:nvPr>
            <p:ph type="title"/>
          </p:nvPr>
        </p:nvSpPr>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id="{4376E4B4-2911-A3BC-53D9-A398F5742369}"/>
              </a:ext>
            </a:extLst>
          </p:cNvPr>
          <p:cNvSpPr>
            <a:spLocks noGrp="1"/>
          </p:cNvSpPr>
          <p:nvPr>
            <p:ph type="dt" sz="half" idx="10"/>
          </p:nvPr>
        </p:nvSpPr>
        <p:spPr/>
        <p:txBody>
          <a:bodyPr/>
          <a:lstStyle/>
          <a:p>
            <a:fld id="{70BA2D40-3930-472E-B88C-47267EDDF9D1}" type="datetimeFigureOut">
              <a:rPr lang="x-none" smtClean="0"/>
              <a:t>2/13/2024</a:t>
            </a:fld>
            <a:endParaRPr lang="x-none"/>
          </a:p>
        </p:txBody>
      </p:sp>
      <p:sp>
        <p:nvSpPr>
          <p:cNvPr id="4" name="Footer Placeholder 3">
            <a:extLst>
              <a:ext uri="{FF2B5EF4-FFF2-40B4-BE49-F238E27FC236}">
                <a16:creationId xmlns:a16="http://schemas.microsoft.com/office/drawing/2014/main" id="{FAD5DCA8-D270-332A-1180-51ECE5416D26}"/>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id="{0FDF3FF6-0B5C-43B5-C01C-F9BA8DB46E17}"/>
              </a:ext>
            </a:extLst>
          </p:cNvPr>
          <p:cNvSpPr>
            <a:spLocks noGrp="1"/>
          </p:cNvSpPr>
          <p:nvPr>
            <p:ph type="sldNum" sz="quarter" idx="12"/>
          </p:nvPr>
        </p:nvSpPr>
        <p:spPr/>
        <p:txBody>
          <a:bodyPr/>
          <a:lstStyle/>
          <a:p>
            <a:fld id="{C2EA9482-3F0E-40C1-871A-0655020F56C3}" type="slidenum">
              <a:rPr lang="x-none" smtClean="0"/>
              <a:t>‹#›</a:t>
            </a:fld>
            <a:endParaRPr lang="x-none"/>
          </a:p>
        </p:txBody>
      </p:sp>
    </p:spTree>
    <p:extLst>
      <p:ext uri="{BB962C8B-B14F-4D97-AF65-F5344CB8AC3E}">
        <p14:creationId xmlns:p14="http://schemas.microsoft.com/office/powerpoint/2010/main" val="940610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9EF3C-52F6-721D-83D5-90F5746F1A47}"/>
              </a:ext>
            </a:extLst>
          </p:cNvPr>
          <p:cNvSpPr>
            <a:spLocks noGrp="1"/>
          </p:cNvSpPr>
          <p:nvPr>
            <p:ph type="dt" sz="half" idx="10"/>
          </p:nvPr>
        </p:nvSpPr>
        <p:spPr/>
        <p:txBody>
          <a:bodyPr/>
          <a:lstStyle/>
          <a:p>
            <a:fld id="{70BA2D40-3930-472E-B88C-47267EDDF9D1}" type="datetimeFigureOut">
              <a:rPr lang="x-none" smtClean="0"/>
              <a:t>2/13/2024</a:t>
            </a:fld>
            <a:endParaRPr lang="x-none"/>
          </a:p>
        </p:txBody>
      </p:sp>
      <p:sp>
        <p:nvSpPr>
          <p:cNvPr id="3" name="Footer Placeholder 2">
            <a:extLst>
              <a:ext uri="{FF2B5EF4-FFF2-40B4-BE49-F238E27FC236}">
                <a16:creationId xmlns:a16="http://schemas.microsoft.com/office/drawing/2014/main" id="{756644E7-EE54-FEBA-B754-169330F1CA46}"/>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a16="http://schemas.microsoft.com/office/drawing/2014/main" id="{4E323870-21ED-E8F0-935D-CFFA02FE3BE3}"/>
              </a:ext>
            </a:extLst>
          </p:cNvPr>
          <p:cNvSpPr>
            <a:spLocks noGrp="1"/>
          </p:cNvSpPr>
          <p:nvPr>
            <p:ph type="sldNum" sz="quarter" idx="12"/>
          </p:nvPr>
        </p:nvSpPr>
        <p:spPr/>
        <p:txBody>
          <a:bodyPr/>
          <a:lstStyle/>
          <a:p>
            <a:fld id="{C2EA9482-3F0E-40C1-871A-0655020F56C3}" type="slidenum">
              <a:rPr lang="x-none" smtClean="0"/>
              <a:t>‹#›</a:t>
            </a:fld>
            <a:endParaRPr lang="x-none"/>
          </a:p>
        </p:txBody>
      </p:sp>
    </p:spTree>
    <p:extLst>
      <p:ext uri="{BB962C8B-B14F-4D97-AF65-F5344CB8AC3E}">
        <p14:creationId xmlns:p14="http://schemas.microsoft.com/office/powerpoint/2010/main" val="1475815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D6CC3-3765-18CA-9037-4D3FBE2CE2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id="{1477BCC6-3543-9179-3833-D197BE44CF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id="{99B74EE8-E3F3-3B4E-9062-6A553794F4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88DCCF-7440-9B4B-3BA4-CB39C865730A}"/>
              </a:ext>
            </a:extLst>
          </p:cNvPr>
          <p:cNvSpPr>
            <a:spLocks noGrp="1"/>
          </p:cNvSpPr>
          <p:nvPr>
            <p:ph type="dt" sz="half" idx="10"/>
          </p:nvPr>
        </p:nvSpPr>
        <p:spPr/>
        <p:txBody>
          <a:bodyPr/>
          <a:lstStyle/>
          <a:p>
            <a:fld id="{70BA2D40-3930-472E-B88C-47267EDDF9D1}" type="datetimeFigureOut">
              <a:rPr lang="x-none" smtClean="0"/>
              <a:t>2/13/2024</a:t>
            </a:fld>
            <a:endParaRPr lang="x-none"/>
          </a:p>
        </p:txBody>
      </p:sp>
      <p:sp>
        <p:nvSpPr>
          <p:cNvPr id="6" name="Footer Placeholder 5">
            <a:extLst>
              <a:ext uri="{FF2B5EF4-FFF2-40B4-BE49-F238E27FC236}">
                <a16:creationId xmlns:a16="http://schemas.microsoft.com/office/drawing/2014/main" id="{32770F6B-4392-5F7E-82E3-1719C78B2A7D}"/>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0584B0FD-163B-4070-E21A-3D5675C85204}"/>
              </a:ext>
            </a:extLst>
          </p:cNvPr>
          <p:cNvSpPr>
            <a:spLocks noGrp="1"/>
          </p:cNvSpPr>
          <p:nvPr>
            <p:ph type="sldNum" sz="quarter" idx="12"/>
          </p:nvPr>
        </p:nvSpPr>
        <p:spPr/>
        <p:txBody>
          <a:bodyPr/>
          <a:lstStyle/>
          <a:p>
            <a:fld id="{C2EA9482-3F0E-40C1-871A-0655020F56C3}" type="slidenum">
              <a:rPr lang="x-none" smtClean="0"/>
              <a:t>‹#›</a:t>
            </a:fld>
            <a:endParaRPr lang="x-none"/>
          </a:p>
        </p:txBody>
      </p:sp>
    </p:spTree>
    <p:extLst>
      <p:ext uri="{BB962C8B-B14F-4D97-AF65-F5344CB8AC3E}">
        <p14:creationId xmlns:p14="http://schemas.microsoft.com/office/powerpoint/2010/main" val="205970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F841D-6357-64BF-6D08-0019D02188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id="{DE78401F-3DCA-D65F-059C-B63448E477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Text Placeholder 3">
            <a:extLst>
              <a:ext uri="{FF2B5EF4-FFF2-40B4-BE49-F238E27FC236}">
                <a16:creationId xmlns:a16="http://schemas.microsoft.com/office/drawing/2014/main" id="{5A2D530E-B2DA-1CB4-6A93-4BB562ED64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E3BEC4-C9EE-5890-8B41-9D43D98FACF1}"/>
              </a:ext>
            </a:extLst>
          </p:cNvPr>
          <p:cNvSpPr>
            <a:spLocks noGrp="1"/>
          </p:cNvSpPr>
          <p:nvPr>
            <p:ph type="dt" sz="half" idx="10"/>
          </p:nvPr>
        </p:nvSpPr>
        <p:spPr/>
        <p:txBody>
          <a:bodyPr/>
          <a:lstStyle/>
          <a:p>
            <a:fld id="{70BA2D40-3930-472E-B88C-47267EDDF9D1}" type="datetimeFigureOut">
              <a:rPr lang="x-none" smtClean="0"/>
              <a:t>2/13/2024</a:t>
            </a:fld>
            <a:endParaRPr lang="x-none"/>
          </a:p>
        </p:txBody>
      </p:sp>
      <p:sp>
        <p:nvSpPr>
          <p:cNvPr id="6" name="Footer Placeholder 5">
            <a:extLst>
              <a:ext uri="{FF2B5EF4-FFF2-40B4-BE49-F238E27FC236}">
                <a16:creationId xmlns:a16="http://schemas.microsoft.com/office/drawing/2014/main" id="{7DA7CA92-5DC4-629E-2D84-1B6CDCA6D177}"/>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40D263B2-066B-A767-D698-2F089BBBA498}"/>
              </a:ext>
            </a:extLst>
          </p:cNvPr>
          <p:cNvSpPr>
            <a:spLocks noGrp="1"/>
          </p:cNvSpPr>
          <p:nvPr>
            <p:ph type="sldNum" sz="quarter" idx="12"/>
          </p:nvPr>
        </p:nvSpPr>
        <p:spPr/>
        <p:txBody>
          <a:bodyPr/>
          <a:lstStyle/>
          <a:p>
            <a:fld id="{C2EA9482-3F0E-40C1-871A-0655020F56C3}" type="slidenum">
              <a:rPr lang="x-none" smtClean="0"/>
              <a:t>‹#›</a:t>
            </a:fld>
            <a:endParaRPr lang="x-none"/>
          </a:p>
        </p:txBody>
      </p:sp>
    </p:spTree>
    <p:extLst>
      <p:ext uri="{BB962C8B-B14F-4D97-AF65-F5344CB8AC3E}">
        <p14:creationId xmlns:p14="http://schemas.microsoft.com/office/powerpoint/2010/main" val="2730011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2B6F17-B356-DDB4-6A8D-3179FDE835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42CE5DA1-93ED-7E9F-4AE9-A5F7C6FCFF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856C0F48-43A8-9026-D431-07F20E2975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BA2D40-3930-472E-B88C-47267EDDF9D1}" type="datetimeFigureOut">
              <a:rPr lang="x-none" smtClean="0"/>
              <a:t>2/13/2024</a:t>
            </a:fld>
            <a:endParaRPr lang="x-none"/>
          </a:p>
        </p:txBody>
      </p:sp>
      <p:sp>
        <p:nvSpPr>
          <p:cNvPr id="5" name="Footer Placeholder 4">
            <a:extLst>
              <a:ext uri="{FF2B5EF4-FFF2-40B4-BE49-F238E27FC236}">
                <a16:creationId xmlns:a16="http://schemas.microsoft.com/office/drawing/2014/main" id="{6BF45B4E-3CEB-4C0D-D6FF-8EA998095E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a:extLst>
              <a:ext uri="{FF2B5EF4-FFF2-40B4-BE49-F238E27FC236}">
                <a16:creationId xmlns:a16="http://schemas.microsoft.com/office/drawing/2014/main" id="{B259FBAE-2BF8-330A-D03A-C830396534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EA9482-3F0E-40C1-871A-0655020F56C3}" type="slidenum">
              <a:rPr lang="x-none" smtClean="0"/>
              <a:t>‹#›</a:t>
            </a:fld>
            <a:endParaRPr lang="x-none"/>
          </a:p>
        </p:txBody>
      </p:sp>
    </p:spTree>
    <p:extLst>
      <p:ext uri="{BB962C8B-B14F-4D97-AF65-F5344CB8AC3E}">
        <p14:creationId xmlns:p14="http://schemas.microsoft.com/office/powerpoint/2010/main" val="580784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4DC6-08DC-8A74-996F-72E03471B0E5}"/>
              </a:ext>
            </a:extLst>
          </p:cNvPr>
          <p:cNvSpPr>
            <a:spLocks noGrp="1"/>
          </p:cNvSpPr>
          <p:nvPr>
            <p:ph type="ctrTitle"/>
          </p:nvPr>
        </p:nvSpPr>
        <p:spPr>
          <a:xfrm>
            <a:off x="1524000" y="422694"/>
            <a:ext cx="9144000" cy="3087269"/>
          </a:xfrm>
          <a:solidFill>
            <a:schemeClr val="accent4">
              <a:lumMod val="60000"/>
              <a:lumOff val="40000"/>
            </a:schemeClr>
          </a:solidFill>
        </p:spPr>
        <p:txBody>
          <a:bodyPr>
            <a:normAutofit/>
          </a:bodyPr>
          <a:lstStyle/>
          <a:p>
            <a:r>
              <a:rPr lang="en-US" b="1" dirty="0"/>
              <a:t>Soil Fertility and Soil Health issues and Their Management</a:t>
            </a:r>
            <a:endParaRPr lang="x-none" b="1" dirty="0"/>
          </a:p>
        </p:txBody>
      </p:sp>
      <p:sp>
        <p:nvSpPr>
          <p:cNvPr id="3" name="Subtitle 2">
            <a:extLst>
              <a:ext uri="{FF2B5EF4-FFF2-40B4-BE49-F238E27FC236}">
                <a16:creationId xmlns:a16="http://schemas.microsoft.com/office/drawing/2014/main" id="{54E13FF5-D495-1D91-92FC-F781AB6E83B9}"/>
              </a:ext>
            </a:extLst>
          </p:cNvPr>
          <p:cNvSpPr>
            <a:spLocks noGrp="1"/>
          </p:cNvSpPr>
          <p:nvPr>
            <p:ph type="subTitle" idx="1"/>
          </p:nvPr>
        </p:nvSpPr>
        <p:spPr>
          <a:xfrm>
            <a:off x="1601638" y="4979731"/>
            <a:ext cx="9144000" cy="1455575"/>
          </a:xfrm>
        </p:spPr>
        <p:txBody>
          <a:bodyPr>
            <a:normAutofit/>
          </a:bodyPr>
          <a:lstStyle/>
          <a:p>
            <a:r>
              <a:rPr lang="en-US" b="1" dirty="0"/>
              <a:t>Dr. Raza Ullah Khan</a:t>
            </a:r>
          </a:p>
          <a:p>
            <a:endParaRPr lang="en-US" b="1" dirty="0"/>
          </a:p>
          <a:p>
            <a:r>
              <a:rPr lang="en-US" dirty="0"/>
              <a:t>PSO, LRRI-National Agricultural Research Center</a:t>
            </a:r>
            <a:endParaRPr lang="x-none" dirty="0"/>
          </a:p>
        </p:txBody>
      </p:sp>
    </p:spTree>
    <p:extLst>
      <p:ext uri="{BB962C8B-B14F-4D97-AF65-F5344CB8AC3E}">
        <p14:creationId xmlns:p14="http://schemas.microsoft.com/office/powerpoint/2010/main" val="741722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199" y="365125"/>
            <a:ext cx="6196343" cy="68643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rPr>
              <a:t>Progress so far on Proposed Project:</a:t>
            </a:r>
            <a:endParaRPr lang="en-GB" b="1" dirty="0">
              <a:solidFill>
                <a:srgbClr val="C00000"/>
              </a:solidFill>
            </a:endParaRPr>
          </a:p>
        </p:txBody>
      </p:sp>
      <p:sp>
        <p:nvSpPr>
          <p:cNvPr id="3" name="Rectangle 2"/>
          <p:cNvSpPr/>
          <p:nvPr/>
        </p:nvSpPr>
        <p:spPr>
          <a:xfrm>
            <a:off x="135803" y="1068510"/>
            <a:ext cx="11977734" cy="7017306"/>
          </a:xfrm>
          <a:prstGeom prst="rect">
            <a:avLst/>
          </a:prstGeom>
        </p:spPr>
        <p:txBody>
          <a:bodyPr wrap="square">
            <a:spAutoFit/>
          </a:bodyPr>
          <a:lstStyle/>
          <a:p>
            <a:pPr marL="342900" marR="0" lvl="0" indent="-342900" algn="just">
              <a:lnSpc>
                <a:spcPct val="150000"/>
              </a:lnSpc>
              <a:spcBef>
                <a:spcPts val="0"/>
              </a:spcBef>
              <a:spcAft>
                <a:spcPts val="0"/>
              </a:spcAft>
              <a:buFont typeface="Symbol" panose="05050102010706020507" pitchFamily="18" charset="2"/>
              <a:buChar char=""/>
            </a:pPr>
            <a:r>
              <a:rPr lang="en-US" sz="2000" dirty="0"/>
              <a:t>13 March, 2023 a meeting was held with USDA officials at PARC, chairman PARC chaired the meeting. </a:t>
            </a:r>
          </a:p>
          <a:p>
            <a:pPr marL="342900" marR="0" lvl="0" indent="-342900" algn="just">
              <a:lnSpc>
                <a:spcPct val="150000"/>
              </a:lnSpc>
              <a:spcBef>
                <a:spcPts val="0"/>
              </a:spcBef>
              <a:spcAft>
                <a:spcPts val="0"/>
              </a:spcAft>
              <a:buFont typeface="Symbol" panose="05050102010706020507" pitchFamily="18" charset="2"/>
              <a:buChar char=""/>
            </a:pPr>
            <a:r>
              <a:rPr lang="en-US" sz="2000" dirty="0"/>
              <a:t>USDA team expressed their desire to work on fertilizer in major crops with PARC and other stalk holders. </a:t>
            </a:r>
          </a:p>
          <a:p>
            <a:pPr marL="342900" marR="0" lvl="0" indent="-342900" algn="just">
              <a:lnSpc>
                <a:spcPct val="150000"/>
              </a:lnSpc>
              <a:spcBef>
                <a:spcPts val="0"/>
              </a:spcBef>
              <a:spcAft>
                <a:spcPts val="0"/>
              </a:spcAft>
              <a:buFont typeface="Symbol" panose="05050102010706020507" pitchFamily="18" charset="2"/>
              <a:buChar char=""/>
            </a:pPr>
            <a:r>
              <a:rPr lang="en-US" sz="2000" dirty="0"/>
              <a:t>Team member </a:t>
            </a:r>
            <a:r>
              <a:rPr lang="en-US" sz="2000" dirty="0" err="1"/>
              <a:t>Abiola</a:t>
            </a:r>
            <a:r>
              <a:rPr lang="en-US" sz="2000" dirty="0"/>
              <a:t> briefed participants about the proposed research activity and expressed his desire to improve fertilizer use efficiency in major crops. </a:t>
            </a:r>
          </a:p>
          <a:p>
            <a:pPr marL="342900" marR="0" lvl="0" indent="-342900" algn="just">
              <a:lnSpc>
                <a:spcPct val="150000"/>
              </a:lnSpc>
              <a:spcBef>
                <a:spcPts val="0"/>
              </a:spcBef>
              <a:spcAft>
                <a:spcPts val="0"/>
              </a:spcAft>
              <a:buFont typeface="Symbol" panose="05050102010706020507" pitchFamily="18" charset="2"/>
              <a:buChar char=""/>
            </a:pPr>
            <a:endParaRPr lang="en-US" sz="2000" dirty="0"/>
          </a:p>
          <a:p>
            <a:pPr marL="342900" indent="-342900" algn="just">
              <a:lnSpc>
                <a:spcPct val="150000"/>
              </a:lnSpc>
              <a:buFont typeface="Symbol" panose="05050102010706020507" pitchFamily="18" charset="2"/>
              <a:buChar char=""/>
            </a:pPr>
            <a:r>
              <a:rPr lang="en-US" sz="2000" dirty="0"/>
              <a:t>Following the initiative, US ambassador His Excellency Mr. Donald </a:t>
            </a:r>
            <a:r>
              <a:rPr lang="en-US" sz="2000" dirty="0" err="1"/>
              <a:t>Blome</a:t>
            </a:r>
            <a:r>
              <a:rPr lang="en-US" sz="2000" dirty="0"/>
              <a:t> during his visit to NARC show his willingness and desire to work with Pakistan in “Fertilizer Right” project implemented by the USDA Foreign Agricultural Service under the U.S. Department of State’s Global Fertilizer Challenge. </a:t>
            </a:r>
          </a:p>
          <a:p>
            <a:pPr marL="342900" indent="-342900" algn="just">
              <a:lnSpc>
                <a:spcPct val="150000"/>
              </a:lnSpc>
              <a:buFont typeface="Symbol" panose="05050102010706020507" pitchFamily="18" charset="2"/>
              <a:buChar char=""/>
            </a:pPr>
            <a:endParaRPr lang="en-US" sz="2000" dirty="0"/>
          </a:p>
          <a:p>
            <a:pPr marL="342900" lvl="0" indent="-342900" algn="just">
              <a:lnSpc>
                <a:spcPct val="150000"/>
              </a:lnSpc>
              <a:buFont typeface="Symbol" panose="05050102010706020507" pitchFamily="18" charset="2"/>
              <a:buChar char=""/>
            </a:pPr>
            <a:r>
              <a:rPr lang="en-US" sz="2000" dirty="0"/>
              <a:t>Mr. </a:t>
            </a:r>
            <a:r>
              <a:rPr lang="en-US" sz="2000" dirty="0" err="1"/>
              <a:t>Abiola</a:t>
            </a:r>
            <a:r>
              <a:rPr lang="en-US" sz="2000" dirty="0"/>
              <a:t> Global </a:t>
            </a:r>
            <a:r>
              <a:rPr lang="en-US" sz="2000" dirty="0" err="1"/>
              <a:t>Prog</a:t>
            </a:r>
            <a:r>
              <a:rPr lang="en-US" sz="2000" dirty="0"/>
              <a:t>. Team Leader Develop. </a:t>
            </a:r>
            <a:r>
              <a:rPr lang="en-US" sz="2000" dirty="0" err="1"/>
              <a:t>Asstt</a:t>
            </a:r>
            <a:r>
              <a:rPr lang="en-US" sz="2000" dirty="0"/>
              <a:t>. Express said” </a:t>
            </a:r>
            <a:r>
              <a:rPr lang="en-US" sz="2000" b="1" dirty="0"/>
              <a:t>We are not doing any things for Pakistan, but we are ready to do everything with Pakistan”</a:t>
            </a:r>
            <a:r>
              <a:rPr lang="en-US" sz="2000" dirty="0"/>
              <a:t>. The activity is part of Global Fertilizer Challenge aimed at helping Pakistan through US-Pakistan Green Alliance to work on innovative research, demonstration, and trainings.</a:t>
            </a:r>
            <a:endParaRPr lang="en-GB" sz="2000" dirty="0"/>
          </a:p>
          <a:p>
            <a:pPr marL="342900" indent="-342900" algn="just">
              <a:lnSpc>
                <a:spcPct val="150000"/>
              </a:lnSpc>
              <a:buFont typeface="Symbol" panose="05050102010706020507" pitchFamily="18" charset="2"/>
              <a:buChar char=""/>
            </a:pPr>
            <a:endParaRPr lang="en-GB" sz="2000" dirty="0"/>
          </a:p>
          <a:p>
            <a:pPr marL="342900" marR="0" lvl="0" indent="-342900" algn="just">
              <a:lnSpc>
                <a:spcPct val="150000"/>
              </a:lnSpc>
              <a:spcBef>
                <a:spcPts val="0"/>
              </a:spcBef>
              <a:spcAft>
                <a:spcPts val="0"/>
              </a:spcAft>
              <a:buFont typeface="Symbol" panose="05050102010706020507" pitchFamily="18" charset="2"/>
              <a:buChar char=""/>
            </a:pPr>
            <a:endParaRPr lang="en-GB" sz="2000" dirty="0"/>
          </a:p>
        </p:txBody>
      </p:sp>
    </p:spTree>
    <p:extLst>
      <p:ext uri="{BB962C8B-B14F-4D97-AF65-F5344CB8AC3E}">
        <p14:creationId xmlns:p14="http://schemas.microsoft.com/office/powerpoint/2010/main" val="215115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199" y="365124"/>
            <a:ext cx="10505793" cy="5085061"/>
          </a:xfrm>
          <a:prstGeom prst="rect">
            <a:avLst/>
          </a:prstGeo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61300" b="1" dirty="0">
              <a:solidFill>
                <a:srgbClr val="C00000"/>
              </a:solidFill>
            </a:endParaRPr>
          </a:p>
          <a:p>
            <a:endParaRPr lang="en-US" sz="61300" b="1" dirty="0">
              <a:solidFill>
                <a:srgbClr val="C00000"/>
              </a:solidFill>
            </a:endParaRPr>
          </a:p>
          <a:p>
            <a:pPr algn="ctr"/>
            <a:r>
              <a:rPr lang="en-US" sz="61300" b="1" dirty="0">
                <a:solidFill>
                  <a:schemeClr val="accent6">
                    <a:lumMod val="75000"/>
                  </a:schemeClr>
                </a:solidFill>
              </a:rPr>
              <a:t>Thank You</a:t>
            </a:r>
            <a:endParaRPr lang="en-GB" b="1" dirty="0">
              <a:solidFill>
                <a:schemeClr val="accent6">
                  <a:lumMod val="75000"/>
                </a:scheme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9175"/>
            <a:ext cx="12105775" cy="3413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Tree>
    <p:extLst>
      <p:ext uri="{BB962C8B-B14F-4D97-AF65-F5344CB8AC3E}">
        <p14:creationId xmlns:p14="http://schemas.microsoft.com/office/powerpoint/2010/main" val="1844598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21E8C-ED01-98CE-0BA7-D06D007FFA4A}"/>
              </a:ext>
            </a:extLst>
          </p:cNvPr>
          <p:cNvSpPr>
            <a:spLocks noGrp="1"/>
          </p:cNvSpPr>
          <p:nvPr>
            <p:ph type="title"/>
          </p:nvPr>
        </p:nvSpPr>
        <p:spPr>
          <a:xfrm>
            <a:off x="406880" y="123586"/>
            <a:ext cx="2526102" cy="557901"/>
          </a:xfrm>
        </p:spPr>
        <p:txBody>
          <a:bodyPr>
            <a:normAutofit fontScale="90000"/>
          </a:bodyPr>
          <a:lstStyle/>
          <a:p>
            <a:r>
              <a:rPr lang="en-US" b="1" dirty="0">
                <a:solidFill>
                  <a:srgbClr val="C00000"/>
                </a:solidFill>
              </a:rPr>
              <a:t>Challenges:</a:t>
            </a:r>
            <a:endParaRPr lang="x-none" b="1" dirty="0">
              <a:solidFill>
                <a:srgbClr val="C00000"/>
              </a:solidFill>
            </a:endParaRPr>
          </a:p>
        </p:txBody>
      </p:sp>
      <p:sp>
        <p:nvSpPr>
          <p:cNvPr id="3" name="Content Placeholder 2">
            <a:extLst>
              <a:ext uri="{FF2B5EF4-FFF2-40B4-BE49-F238E27FC236}">
                <a16:creationId xmlns:a16="http://schemas.microsoft.com/office/drawing/2014/main" id="{85A8C899-A5B7-3AA8-CE57-E189B38AC1F3}"/>
              </a:ext>
            </a:extLst>
          </p:cNvPr>
          <p:cNvSpPr>
            <a:spLocks noGrp="1"/>
          </p:cNvSpPr>
          <p:nvPr>
            <p:ph idx="1"/>
          </p:nvPr>
        </p:nvSpPr>
        <p:spPr>
          <a:xfrm>
            <a:off x="70449" y="767751"/>
            <a:ext cx="7236125" cy="5831458"/>
          </a:xfrm>
        </p:spPr>
        <p:txBody>
          <a:bodyPr>
            <a:normAutofit/>
          </a:bodyPr>
          <a:lstStyle/>
          <a:p>
            <a:pPr>
              <a:lnSpc>
                <a:spcPct val="150000"/>
              </a:lnSpc>
            </a:pPr>
            <a:r>
              <a:rPr lang="en-US" dirty="0"/>
              <a:t>Low nitrogen use efficiency (nitrogen in crop/ nitrogen applied by fertilizers) (Fig. 1).</a:t>
            </a:r>
          </a:p>
          <a:p>
            <a:pPr>
              <a:lnSpc>
                <a:spcPct val="150000"/>
              </a:lnSpc>
            </a:pPr>
            <a:endParaRPr lang="en-US" dirty="0"/>
          </a:p>
          <a:p>
            <a:r>
              <a:rPr lang="en-US" dirty="0"/>
              <a:t>High Nitrogen use (112 kg/ha) (Fig. 2).</a:t>
            </a:r>
          </a:p>
          <a:p>
            <a:endParaRPr lang="en-US" dirty="0"/>
          </a:p>
          <a:p>
            <a:endParaRPr lang="en-US" dirty="0"/>
          </a:p>
          <a:p>
            <a:r>
              <a:rPr lang="en-US" dirty="0"/>
              <a:t>Poor Soil Quality </a:t>
            </a:r>
          </a:p>
          <a:p>
            <a:pPr marL="0" indent="0">
              <a:buNone/>
            </a:pPr>
            <a:r>
              <a:rPr lang="en-US" dirty="0"/>
              <a:t>  </a:t>
            </a:r>
            <a:r>
              <a:rPr lang="en-US" sz="2400" dirty="0"/>
              <a:t>(High pH, Low Organic Matter (High lime, low fertility)</a:t>
            </a:r>
          </a:p>
          <a:p>
            <a:endParaRPr lang="en-US" dirty="0">
              <a:solidFill>
                <a:srgbClr val="002060"/>
              </a:solidFill>
            </a:endParaRPr>
          </a:p>
          <a:p>
            <a:endParaRPr lang="en-US" dirty="0"/>
          </a:p>
        </p:txBody>
      </p:sp>
      <p:pic>
        <p:nvPicPr>
          <p:cNvPr id="4" name="Picture 3"/>
          <p:cNvPicPr>
            <a:picLocks noChangeAspect="1"/>
          </p:cNvPicPr>
          <p:nvPr/>
        </p:nvPicPr>
        <p:blipFill>
          <a:blip r:embed="rId2"/>
          <a:stretch>
            <a:fillRect/>
          </a:stretch>
        </p:blipFill>
        <p:spPr>
          <a:xfrm>
            <a:off x="7193386" y="310550"/>
            <a:ext cx="4681663" cy="2734575"/>
          </a:xfrm>
          <a:prstGeom prst="rect">
            <a:avLst/>
          </a:prstGeom>
        </p:spPr>
      </p:pic>
      <p:pic>
        <p:nvPicPr>
          <p:cNvPr id="5" name="Picture 4"/>
          <p:cNvPicPr>
            <a:picLocks noChangeAspect="1"/>
          </p:cNvPicPr>
          <p:nvPr/>
        </p:nvPicPr>
        <p:blipFill>
          <a:blip r:embed="rId3"/>
          <a:stretch>
            <a:fillRect/>
          </a:stretch>
        </p:blipFill>
        <p:spPr>
          <a:xfrm>
            <a:off x="7366957" y="3606284"/>
            <a:ext cx="4761779" cy="2569862"/>
          </a:xfrm>
          <a:prstGeom prst="rect">
            <a:avLst/>
          </a:prstGeom>
        </p:spPr>
      </p:pic>
      <p:sp>
        <p:nvSpPr>
          <p:cNvPr id="6" name="Rectangle 5"/>
          <p:cNvSpPr/>
          <p:nvPr/>
        </p:nvSpPr>
        <p:spPr>
          <a:xfrm>
            <a:off x="8395225" y="3140817"/>
            <a:ext cx="2612081" cy="369332"/>
          </a:xfrm>
          <a:prstGeom prst="rect">
            <a:avLst/>
          </a:prstGeom>
        </p:spPr>
        <p:txBody>
          <a:bodyPr wrap="square">
            <a:spAutoFit/>
          </a:bodyPr>
          <a:lstStyle/>
          <a:p>
            <a:r>
              <a:rPr lang="en-US" b="1" dirty="0">
                <a:solidFill>
                  <a:srgbClr val="FF0000"/>
                </a:solidFill>
              </a:rPr>
              <a:t>Fig: 1: Low NUE</a:t>
            </a:r>
          </a:p>
        </p:txBody>
      </p:sp>
      <p:sp>
        <p:nvSpPr>
          <p:cNvPr id="7" name="Rectangle 6"/>
          <p:cNvSpPr/>
          <p:nvPr/>
        </p:nvSpPr>
        <p:spPr>
          <a:xfrm>
            <a:off x="8341743" y="6359272"/>
            <a:ext cx="2846718" cy="369332"/>
          </a:xfrm>
          <a:prstGeom prst="rect">
            <a:avLst/>
          </a:prstGeom>
        </p:spPr>
        <p:txBody>
          <a:bodyPr wrap="square">
            <a:spAutoFit/>
          </a:bodyPr>
          <a:lstStyle/>
          <a:p>
            <a:r>
              <a:rPr lang="en-US" b="1" dirty="0">
                <a:solidFill>
                  <a:srgbClr val="FF0000"/>
                </a:solidFill>
              </a:rPr>
              <a:t>Fig. 1: High Nitrogen Use</a:t>
            </a:r>
          </a:p>
        </p:txBody>
      </p:sp>
    </p:spTree>
    <p:extLst>
      <p:ext uri="{BB962C8B-B14F-4D97-AF65-F5344CB8AC3E}">
        <p14:creationId xmlns:p14="http://schemas.microsoft.com/office/powerpoint/2010/main" val="426430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1864" y="71828"/>
            <a:ext cx="1509623" cy="376746"/>
          </a:xfrm>
        </p:spPr>
        <p:txBody>
          <a:bodyPr>
            <a:normAutofit fontScale="90000"/>
          </a:bodyPr>
          <a:lstStyle/>
          <a:p>
            <a:r>
              <a:rPr lang="en-US" b="1" dirty="0"/>
              <a:t>Conti;</a:t>
            </a:r>
            <a:endParaRPr lang="en-GB" b="1" dirty="0"/>
          </a:p>
        </p:txBody>
      </p:sp>
      <p:sp>
        <p:nvSpPr>
          <p:cNvPr id="3" name="Content Placeholder 2"/>
          <p:cNvSpPr>
            <a:spLocks noGrp="1"/>
          </p:cNvSpPr>
          <p:nvPr>
            <p:ph idx="1"/>
          </p:nvPr>
        </p:nvSpPr>
        <p:spPr>
          <a:xfrm>
            <a:off x="320614" y="954357"/>
            <a:ext cx="11350925" cy="5558586"/>
          </a:xfrm>
        </p:spPr>
        <p:txBody>
          <a:bodyPr/>
          <a:lstStyle/>
          <a:p>
            <a:r>
              <a:rPr lang="en-US" dirty="0"/>
              <a:t>Wide N:P: K/imbalance Fertilizer use (Fig. 3).</a:t>
            </a:r>
          </a:p>
          <a:p>
            <a:endParaRPr lang="en-US" dirty="0"/>
          </a:p>
          <a:p>
            <a:pPr marL="0" indent="0">
              <a:buNone/>
            </a:pPr>
            <a:endParaRPr lang="en-GB" dirty="0"/>
          </a:p>
        </p:txBody>
      </p:sp>
      <p:pic>
        <p:nvPicPr>
          <p:cNvPr id="4" name="Picture 3"/>
          <p:cNvPicPr>
            <a:picLocks noChangeAspect="1"/>
          </p:cNvPicPr>
          <p:nvPr/>
        </p:nvPicPr>
        <p:blipFill>
          <a:blip r:embed="rId2"/>
          <a:stretch>
            <a:fillRect/>
          </a:stretch>
        </p:blipFill>
        <p:spPr>
          <a:xfrm>
            <a:off x="6812280" y="1714371"/>
            <a:ext cx="4590965" cy="2916788"/>
          </a:xfrm>
          <a:prstGeom prst="rect">
            <a:avLst/>
          </a:prstGeom>
        </p:spPr>
      </p:pic>
      <p:sp>
        <p:nvSpPr>
          <p:cNvPr id="5" name="Oval 4"/>
          <p:cNvSpPr/>
          <p:nvPr/>
        </p:nvSpPr>
        <p:spPr>
          <a:xfrm>
            <a:off x="6822200" y="3015938"/>
            <a:ext cx="3372929" cy="370936"/>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7724377" y="4819230"/>
            <a:ext cx="3621371" cy="369332"/>
          </a:xfrm>
          <a:prstGeom prst="rect">
            <a:avLst/>
          </a:prstGeom>
        </p:spPr>
        <p:txBody>
          <a:bodyPr wrap="square">
            <a:spAutoFit/>
          </a:bodyPr>
          <a:lstStyle/>
          <a:p>
            <a:r>
              <a:rPr lang="en-US" b="1" dirty="0">
                <a:solidFill>
                  <a:srgbClr val="FF0000"/>
                </a:solidFill>
              </a:rPr>
              <a:t>Fig. 3: Wide N:P: K </a:t>
            </a:r>
          </a:p>
        </p:txBody>
      </p:sp>
    </p:spTree>
    <p:extLst>
      <p:ext uri="{BB962C8B-B14F-4D97-AF65-F5344CB8AC3E}">
        <p14:creationId xmlns:p14="http://schemas.microsoft.com/office/powerpoint/2010/main" val="3699885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021900" y="1224952"/>
            <a:ext cx="4776891" cy="2853647"/>
          </a:xfrm>
          <a:prstGeom prst="rect">
            <a:avLst/>
          </a:prstGeom>
        </p:spPr>
      </p:pic>
      <p:sp>
        <p:nvSpPr>
          <p:cNvPr id="6" name="Rectangle 5"/>
          <p:cNvSpPr/>
          <p:nvPr/>
        </p:nvSpPr>
        <p:spPr>
          <a:xfrm>
            <a:off x="80512" y="1018241"/>
            <a:ext cx="6863751" cy="2677656"/>
          </a:xfrm>
          <a:prstGeom prst="rect">
            <a:avLst/>
          </a:prstGeom>
        </p:spPr>
        <p:txBody>
          <a:bodyPr wrap="square">
            <a:spAutoFit/>
          </a:bodyPr>
          <a:lstStyle/>
          <a:p>
            <a:pPr marL="457200" indent="-457200">
              <a:lnSpc>
                <a:spcPct val="150000"/>
              </a:lnSpc>
              <a:buFont typeface="Arial" panose="020B0604020202020204" pitchFamily="34" charset="0"/>
              <a:buChar char="•"/>
            </a:pPr>
            <a:r>
              <a:rPr lang="en-US" sz="2800" dirty="0"/>
              <a:t>Pakistan’s farm economy is dominated (57.6%)  by small holders (owns &lt;12.5 acres land) (Fig. 4).</a:t>
            </a:r>
          </a:p>
          <a:p>
            <a:pPr marL="457200" indent="-457200">
              <a:lnSpc>
                <a:spcPct val="150000"/>
              </a:lnSpc>
              <a:buFont typeface="Arial" panose="020B0604020202020204" pitchFamily="34" charset="0"/>
              <a:buChar char="•"/>
            </a:pPr>
            <a:endParaRPr lang="en-US" sz="2800" dirty="0"/>
          </a:p>
        </p:txBody>
      </p:sp>
      <p:sp>
        <p:nvSpPr>
          <p:cNvPr id="7" name="Rectangle 6"/>
          <p:cNvSpPr/>
          <p:nvPr/>
        </p:nvSpPr>
        <p:spPr>
          <a:xfrm>
            <a:off x="7472199" y="4150107"/>
            <a:ext cx="4294231" cy="369332"/>
          </a:xfrm>
          <a:prstGeom prst="rect">
            <a:avLst/>
          </a:prstGeom>
        </p:spPr>
        <p:txBody>
          <a:bodyPr wrap="square">
            <a:spAutoFit/>
          </a:bodyPr>
          <a:lstStyle/>
          <a:p>
            <a:r>
              <a:rPr lang="en-US" b="1" dirty="0">
                <a:solidFill>
                  <a:srgbClr val="FF0000"/>
                </a:solidFill>
              </a:rPr>
              <a:t>Fig. 4: Small landholders in Pakistan</a:t>
            </a:r>
          </a:p>
        </p:txBody>
      </p:sp>
    </p:spTree>
    <p:extLst>
      <p:ext uri="{BB962C8B-B14F-4D97-AF65-F5344CB8AC3E}">
        <p14:creationId xmlns:p14="http://schemas.microsoft.com/office/powerpoint/2010/main" val="822268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097" y="218476"/>
            <a:ext cx="10515600" cy="747682"/>
          </a:xfrm>
        </p:spPr>
        <p:txBody>
          <a:bodyPr/>
          <a:lstStyle/>
          <a:p>
            <a:r>
              <a:rPr lang="en-US" b="1" dirty="0">
                <a:solidFill>
                  <a:srgbClr val="C00000"/>
                </a:solidFill>
              </a:rPr>
              <a:t>Mitigation &amp; Adaptation Practices/options:</a:t>
            </a:r>
            <a:endParaRPr lang="en-GB" b="1" dirty="0">
              <a:solidFill>
                <a:srgbClr val="C00000"/>
              </a:solidFill>
            </a:endParaRPr>
          </a:p>
        </p:txBody>
      </p:sp>
      <p:sp>
        <p:nvSpPr>
          <p:cNvPr id="3" name="Content Placeholder 2"/>
          <p:cNvSpPr>
            <a:spLocks noGrp="1"/>
          </p:cNvSpPr>
          <p:nvPr>
            <p:ph idx="1"/>
          </p:nvPr>
        </p:nvSpPr>
        <p:spPr>
          <a:xfrm>
            <a:off x="398252" y="1009292"/>
            <a:ext cx="11580387" cy="5633048"/>
          </a:xfrm>
        </p:spPr>
        <p:txBody>
          <a:bodyPr>
            <a:normAutofit fontScale="77500" lnSpcReduction="20000"/>
          </a:bodyPr>
          <a:lstStyle/>
          <a:p>
            <a:pPr>
              <a:lnSpc>
                <a:spcPct val="150000"/>
              </a:lnSpc>
            </a:pPr>
            <a:r>
              <a:rPr lang="en-US" dirty="0"/>
              <a:t>Promote integrated nutrients management (INM) technology; </a:t>
            </a:r>
          </a:p>
          <a:p>
            <a:pPr lvl="1">
              <a:lnSpc>
                <a:spcPct val="150000"/>
              </a:lnSpc>
              <a:buFont typeface="Courier New" panose="02070309020205020404" pitchFamily="49" charset="0"/>
              <a:buChar char="o"/>
            </a:pPr>
            <a:r>
              <a:rPr lang="en-US" dirty="0"/>
              <a:t>Increase crop productivity (Fig. 5)</a:t>
            </a:r>
          </a:p>
          <a:p>
            <a:pPr lvl="1">
              <a:lnSpc>
                <a:spcPct val="150000"/>
              </a:lnSpc>
              <a:buFont typeface="Courier New" panose="02070309020205020404" pitchFamily="49" charset="0"/>
              <a:buChar char="o"/>
            </a:pPr>
            <a:r>
              <a:rPr lang="en-US" dirty="0"/>
              <a:t>Offset Greenhouse gases (CO</a:t>
            </a:r>
            <a:r>
              <a:rPr lang="en-US" baseline="-25000" dirty="0"/>
              <a:t>2</a:t>
            </a:r>
            <a:r>
              <a:rPr lang="en-US" dirty="0"/>
              <a:t>, N</a:t>
            </a:r>
            <a:r>
              <a:rPr lang="en-US" sz="2300" baseline="-25000" dirty="0"/>
              <a:t>2</a:t>
            </a:r>
            <a:r>
              <a:rPr lang="en-US" dirty="0"/>
              <a:t>O) emission</a:t>
            </a:r>
          </a:p>
          <a:p>
            <a:pPr lvl="1">
              <a:lnSpc>
                <a:spcPct val="150000"/>
              </a:lnSpc>
              <a:buFont typeface="Courier New" panose="02070309020205020404" pitchFamily="49" charset="0"/>
              <a:buChar char="o"/>
            </a:pPr>
            <a:r>
              <a:rPr lang="en-US" dirty="0"/>
              <a:t>Coating of nitrogen fertilizer </a:t>
            </a:r>
          </a:p>
          <a:p>
            <a:pPr lvl="1">
              <a:lnSpc>
                <a:spcPct val="150000"/>
              </a:lnSpc>
              <a:buFont typeface="Courier New" panose="02070309020205020404" pitchFamily="49" charset="0"/>
              <a:buChar char="o"/>
            </a:pPr>
            <a:r>
              <a:rPr lang="en-US" dirty="0"/>
              <a:t>Deep placement of urea in rice cultivation</a:t>
            </a:r>
          </a:p>
          <a:p>
            <a:pPr>
              <a:lnSpc>
                <a:spcPct val="150000"/>
              </a:lnSpc>
            </a:pPr>
            <a:endParaRPr lang="en-US" dirty="0"/>
          </a:p>
          <a:p>
            <a:pPr>
              <a:lnSpc>
                <a:spcPct val="150000"/>
              </a:lnSpc>
            </a:pPr>
            <a:r>
              <a:rPr lang="en-US" dirty="0"/>
              <a:t>Incorporate crop residues to paddy field to achieve;</a:t>
            </a:r>
          </a:p>
          <a:p>
            <a:pPr lvl="1">
              <a:lnSpc>
                <a:spcPct val="150000"/>
              </a:lnSpc>
              <a:buFont typeface="Courier New" panose="02070309020205020404" pitchFamily="49" charset="0"/>
              <a:buChar char="o"/>
            </a:pPr>
            <a:r>
              <a:rPr lang="en-US" sz="2500" dirty="0"/>
              <a:t>Soil fertility and carbon storage (</a:t>
            </a:r>
            <a:r>
              <a:rPr lang="en-US" sz="2500" dirty="0" err="1"/>
              <a:t>Fg</a:t>
            </a:r>
            <a:r>
              <a:rPr lang="en-US" sz="2500" dirty="0"/>
              <a:t>. 6)</a:t>
            </a:r>
          </a:p>
          <a:p>
            <a:pPr lvl="1">
              <a:lnSpc>
                <a:spcPct val="150000"/>
              </a:lnSpc>
              <a:buFont typeface="Courier New" panose="02070309020205020404" pitchFamily="49" charset="0"/>
              <a:buChar char="o"/>
            </a:pPr>
            <a:r>
              <a:rPr lang="en-US" sz="2500" dirty="0"/>
              <a:t>Counter Smog due to residue burning </a:t>
            </a:r>
          </a:p>
          <a:p>
            <a:pPr lvl="1">
              <a:lnSpc>
                <a:spcPct val="150000"/>
              </a:lnSpc>
              <a:buFont typeface="Courier New" panose="02070309020205020404" pitchFamily="49" charset="0"/>
              <a:buChar char="o"/>
            </a:pPr>
            <a:r>
              <a:rPr lang="en-US" sz="2500" dirty="0"/>
              <a:t>Adopt direct seeding rice technology </a:t>
            </a:r>
          </a:p>
          <a:p>
            <a:pPr>
              <a:lnSpc>
                <a:spcPct val="150000"/>
              </a:lnSpc>
            </a:pPr>
            <a:r>
              <a:rPr lang="en-US" dirty="0"/>
              <a:t>Cover cropping, intercropping, green </a:t>
            </a:r>
            <a:r>
              <a:rPr lang="en-US" dirty="0" err="1"/>
              <a:t>manuring</a:t>
            </a:r>
            <a:r>
              <a:rPr lang="en-US" dirty="0"/>
              <a:t> to improve soil health.</a:t>
            </a:r>
          </a:p>
          <a:p>
            <a:endParaRPr lang="en-US" dirty="0">
              <a:solidFill>
                <a:srgbClr val="FF0000"/>
              </a:solidFill>
            </a:endParaRPr>
          </a:p>
          <a:p>
            <a:endParaRPr lang="en-US" dirty="0">
              <a:solidFill>
                <a:srgbClr val="FF0000"/>
              </a:solidFill>
            </a:endParaRPr>
          </a:p>
          <a:p>
            <a:endParaRPr lang="en-GB" dirty="0"/>
          </a:p>
        </p:txBody>
      </p:sp>
      <p:pic>
        <p:nvPicPr>
          <p:cNvPr id="8" name="Picture 7"/>
          <p:cNvPicPr/>
          <p:nvPr/>
        </p:nvPicPr>
        <p:blipFill>
          <a:blip r:embed="rId2"/>
          <a:stretch>
            <a:fillRect/>
          </a:stretch>
        </p:blipFill>
        <p:spPr>
          <a:xfrm>
            <a:off x="8397240" y="996632"/>
            <a:ext cx="3112770" cy="2104708"/>
          </a:xfrm>
          <a:prstGeom prst="rect">
            <a:avLst/>
          </a:prstGeom>
        </p:spPr>
      </p:pic>
      <p:sp>
        <p:nvSpPr>
          <p:cNvPr id="9" name="Rectangle 8"/>
          <p:cNvSpPr/>
          <p:nvPr/>
        </p:nvSpPr>
        <p:spPr>
          <a:xfrm>
            <a:off x="8188479" y="3136647"/>
            <a:ext cx="3782541" cy="369332"/>
          </a:xfrm>
          <a:prstGeom prst="rect">
            <a:avLst/>
          </a:prstGeom>
        </p:spPr>
        <p:txBody>
          <a:bodyPr wrap="square">
            <a:spAutoFit/>
          </a:bodyPr>
          <a:lstStyle/>
          <a:p>
            <a:r>
              <a:rPr lang="en-US" b="1" dirty="0">
                <a:solidFill>
                  <a:srgbClr val="FF0000"/>
                </a:solidFill>
              </a:rPr>
              <a:t>Fig. 5: INM Vs. Farmer practice (FP)</a:t>
            </a:r>
          </a:p>
        </p:txBody>
      </p:sp>
      <p:pic>
        <p:nvPicPr>
          <p:cNvPr id="11" name="Picture 10"/>
          <p:cNvPicPr>
            <a:picLocks noChangeAspect="1"/>
          </p:cNvPicPr>
          <p:nvPr/>
        </p:nvPicPr>
        <p:blipFill>
          <a:blip r:embed="rId3"/>
          <a:stretch>
            <a:fillRect/>
          </a:stretch>
        </p:blipFill>
        <p:spPr>
          <a:xfrm>
            <a:off x="8439025" y="3707058"/>
            <a:ext cx="3051935" cy="1756684"/>
          </a:xfrm>
          <a:prstGeom prst="rect">
            <a:avLst/>
          </a:prstGeom>
        </p:spPr>
      </p:pic>
      <p:sp>
        <p:nvSpPr>
          <p:cNvPr id="12" name="Rectangle 11"/>
          <p:cNvSpPr/>
          <p:nvPr/>
        </p:nvSpPr>
        <p:spPr>
          <a:xfrm>
            <a:off x="8196099" y="5475987"/>
            <a:ext cx="3782541" cy="369332"/>
          </a:xfrm>
          <a:prstGeom prst="rect">
            <a:avLst/>
          </a:prstGeom>
        </p:spPr>
        <p:txBody>
          <a:bodyPr wrap="square">
            <a:spAutoFit/>
          </a:bodyPr>
          <a:lstStyle/>
          <a:p>
            <a:r>
              <a:rPr lang="en-US" b="1" dirty="0">
                <a:solidFill>
                  <a:srgbClr val="FF0000"/>
                </a:solidFill>
              </a:rPr>
              <a:t>Fig. 6: Crop residue management</a:t>
            </a:r>
          </a:p>
        </p:txBody>
      </p:sp>
    </p:spTree>
    <p:extLst>
      <p:ext uri="{BB962C8B-B14F-4D97-AF65-F5344CB8AC3E}">
        <p14:creationId xmlns:p14="http://schemas.microsoft.com/office/powerpoint/2010/main" val="2179760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252" y="1009292"/>
            <a:ext cx="11580387" cy="5633048"/>
          </a:xfrm>
        </p:spPr>
        <p:txBody>
          <a:bodyPr>
            <a:normAutofit/>
          </a:bodyPr>
          <a:lstStyle/>
          <a:p>
            <a:pPr marL="0" indent="0">
              <a:lnSpc>
                <a:spcPct val="150000"/>
              </a:lnSpc>
              <a:buNone/>
            </a:pPr>
            <a:r>
              <a:rPr lang="en-US" dirty="0"/>
              <a:t> Promote integrated nutrients management (INM) technology; </a:t>
            </a:r>
          </a:p>
          <a:p>
            <a:pPr lvl="1">
              <a:lnSpc>
                <a:spcPct val="150000"/>
              </a:lnSpc>
              <a:buFont typeface="Courier New" panose="02070309020205020404" pitchFamily="49" charset="0"/>
              <a:buChar char="o"/>
            </a:pPr>
            <a:r>
              <a:rPr lang="en-US" sz="2000" dirty="0"/>
              <a:t>Sugarcane yield Increase up to 15% (Fig. 7)</a:t>
            </a:r>
          </a:p>
          <a:p>
            <a:pPr marL="0" indent="0">
              <a:lnSpc>
                <a:spcPct val="150000"/>
              </a:lnSpc>
              <a:buNone/>
            </a:pPr>
            <a:endParaRPr lang="en-US" sz="2000" dirty="0"/>
          </a:p>
          <a:p>
            <a:pPr marL="0" indent="0">
              <a:lnSpc>
                <a:spcPct val="150000"/>
              </a:lnSpc>
              <a:buNone/>
            </a:pPr>
            <a:r>
              <a:rPr lang="en-US" dirty="0"/>
              <a:t>Combining organic and in-organic (Industry waste)</a:t>
            </a:r>
          </a:p>
          <a:p>
            <a:pPr marL="742950" indent="-280988">
              <a:lnSpc>
                <a:spcPct val="150000"/>
              </a:lnSpc>
              <a:buFont typeface="Courier New" panose="02070309020205020404" pitchFamily="49" charset="0"/>
              <a:buChar char="o"/>
            </a:pPr>
            <a:r>
              <a:rPr lang="en-US" sz="2000" dirty="0"/>
              <a:t>Spent wash with Press mud and chemical fertilizers increases wheat yield</a:t>
            </a:r>
          </a:p>
          <a:p>
            <a:pPr marL="457200" lvl="1" indent="0">
              <a:lnSpc>
                <a:spcPct val="150000"/>
              </a:lnSpc>
              <a:buNone/>
            </a:pPr>
            <a:endParaRPr lang="en-US" sz="2500" dirty="0"/>
          </a:p>
          <a:p>
            <a:endParaRPr lang="en-US" dirty="0">
              <a:solidFill>
                <a:srgbClr val="FF0000"/>
              </a:solidFill>
            </a:endParaRPr>
          </a:p>
          <a:p>
            <a:endParaRPr lang="en-US" dirty="0">
              <a:solidFill>
                <a:srgbClr val="FF0000"/>
              </a:solidFill>
            </a:endParaRPr>
          </a:p>
          <a:p>
            <a:endParaRPr lang="en-GB" dirty="0"/>
          </a:p>
        </p:txBody>
      </p:sp>
      <p:sp>
        <p:nvSpPr>
          <p:cNvPr id="9" name="Rectangle 8"/>
          <p:cNvSpPr/>
          <p:nvPr/>
        </p:nvSpPr>
        <p:spPr>
          <a:xfrm>
            <a:off x="8585294" y="2757085"/>
            <a:ext cx="3782541" cy="369332"/>
          </a:xfrm>
          <a:prstGeom prst="rect">
            <a:avLst/>
          </a:prstGeom>
        </p:spPr>
        <p:txBody>
          <a:bodyPr wrap="square">
            <a:spAutoFit/>
          </a:bodyPr>
          <a:lstStyle/>
          <a:p>
            <a:pPr algn="ctr"/>
            <a:r>
              <a:rPr lang="en-US" b="1" dirty="0">
                <a:solidFill>
                  <a:srgbClr val="FF0000"/>
                </a:solidFill>
              </a:rPr>
              <a:t>Fig. 7: FP Vs. INM </a:t>
            </a:r>
          </a:p>
        </p:txBody>
      </p:sp>
      <p:sp>
        <p:nvSpPr>
          <p:cNvPr id="12" name="Rectangle 11"/>
          <p:cNvSpPr/>
          <p:nvPr/>
        </p:nvSpPr>
        <p:spPr>
          <a:xfrm>
            <a:off x="8196099" y="5475987"/>
            <a:ext cx="3782541" cy="646331"/>
          </a:xfrm>
          <a:prstGeom prst="rect">
            <a:avLst/>
          </a:prstGeom>
        </p:spPr>
        <p:txBody>
          <a:bodyPr wrap="square">
            <a:spAutoFit/>
          </a:bodyPr>
          <a:lstStyle/>
          <a:p>
            <a:r>
              <a:rPr lang="en-US" b="1" dirty="0">
                <a:solidFill>
                  <a:srgbClr val="FF0000"/>
                </a:solidFill>
              </a:rPr>
              <a:t>Fig. 6: Combine use of organic and in-organic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3834" y="3252160"/>
            <a:ext cx="3105508" cy="168387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63943" y="957533"/>
            <a:ext cx="3161815" cy="1785667"/>
          </a:xfrm>
          <a:prstGeom prst="rect">
            <a:avLst/>
          </a:prstGeom>
        </p:spPr>
      </p:pic>
    </p:spTree>
    <p:extLst>
      <p:ext uri="{BB962C8B-B14F-4D97-AF65-F5344CB8AC3E}">
        <p14:creationId xmlns:p14="http://schemas.microsoft.com/office/powerpoint/2010/main" val="3574116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17CDFA-A561-C08D-7079-3732F80F30BC}"/>
              </a:ext>
            </a:extLst>
          </p:cNvPr>
          <p:cNvSpPr>
            <a:spLocks noGrp="1"/>
          </p:cNvSpPr>
          <p:nvPr>
            <p:ph idx="1"/>
          </p:nvPr>
        </p:nvSpPr>
        <p:spPr>
          <a:xfrm>
            <a:off x="838199" y="510540"/>
            <a:ext cx="11187023" cy="6073140"/>
          </a:xfrm>
        </p:spPr>
        <p:txBody>
          <a:bodyPr>
            <a:normAutofit fontScale="85000" lnSpcReduction="20000"/>
          </a:bodyPr>
          <a:lstStyle/>
          <a:p>
            <a:r>
              <a:rPr lang="en-US" dirty="0"/>
              <a:t>Tailoring validated fertility management practices to local conditions</a:t>
            </a:r>
          </a:p>
          <a:p>
            <a:pPr>
              <a:lnSpc>
                <a:spcPct val="120000"/>
              </a:lnSpc>
            </a:pPr>
            <a:r>
              <a:rPr lang="en-US" sz="2900" dirty="0"/>
              <a:t>Promote site specific nutrient management </a:t>
            </a:r>
          </a:p>
          <a:p>
            <a:pPr marL="0" indent="0">
              <a:lnSpc>
                <a:spcPct val="120000"/>
              </a:lnSpc>
              <a:buNone/>
            </a:pPr>
            <a:r>
              <a:rPr lang="en-US" sz="2900" dirty="0"/>
              <a:t>   approaches</a:t>
            </a:r>
          </a:p>
          <a:p>
            <a:pPr lvl="1">
              <a:lnSpc>
                <a:spcPct val="170000"/>
              </a:lnSpc>
              <a:buFont typeface="Courier New" panose="02070309020205020404" pitchFamily="49" charset="0"/>
              <a:buChar char="o"/>
            </a:pPr>
            <a:r>
              <a:rPr lang="en-US" sz="2500" dirty="0"/>
              <a:t>Nutrient indexing survey-to ascertain soil nutrients </a:t>
            </a:r>
          </a:p>
          <a:p>
            <a:pPr marL="457200" lvl="1" indent="0">
              <a:lnSpc>
                <a:spcPct val="170000"/>
              </a:lnSpc>
              <a:buNone/>
            </a:pPr>
            <a:r>
              <a:rPr lang="en-US" sz="2500" dirty="0"/>
              <a:t>status </a:t>
            </a:r>
          </a:p>
          <a:p>
            <a:pPr lvl="1">
              <a:lnSpc>
                <a:spcPct val="170000"/>
              </a:lnSpc>
              <a:buFont typeface="Courier New" panose="02070309020205020404" pitchFamily="49" charset="0"/>
              <a:buChar char="o"/>
            </a:pPr>
            <a:r>
              <a:rPr lang="en-US" sz="2500" dirty="0"/>
              <a:t>Evolve fertilizer application program</a:t>
            </a:r>
          </a:p>
          <a:p>
            <a:pPr>
              <a:lnSpc>
                <a:spcPct val="170000"/>
              </a:lnSpc>
              <a:buFont typeface="Courier New" panose="02070309020205020404" pitchFamily="49" charset="0"/>
              <a:buChar char="o"/>
            </a:pPr>
            <a:endParaRPr lang="en-US" dirty="0">
              <a:solidFill>
                <a:srgbClr val="FF0000"/>
              </a:solidFill>
            </a:endParaRPr>
          </a:p>
          <a:p>
            <a:pPr>
              <a:buFont typeface="Courier New" panose="02070309020205020404" pitchFamily="49" charset="0"/>
              <a:buChar char="o"/>
            </a:pPr>
            <a:endParaRPr lang="en-US" dirty="0">
              <a:solidFill>
                <a:srgbClr val="FF0000"/>
              </a:solidFill>
            </a:endParaRPr>
          </a:p>
          <a:p>
            <a:r>
              <a:rPr lang="en-US" sz="3300" dirty="0"/>
              <a:t>Promote soil testing by provision of soil analysis kits </a:t>
            </a:r>
          </a:p>
          <a:p>
            <a:pPr marL="0" indent="0">
              <a:buNone/>
            </a:pPr>
            <a:r>
              <a:rPr lang="en-US" sz="3300" dirty="0"/>
              <a:t>   </a:t>
            </a:r>
          </a:p>
          <a:p>
            <a:pPr lvl="1">
              <a:lnSpc>
                <a:spcPct val="170000"/>
              </a:lnSpc>
              <a:buFont typeface="Courier New" panose="02070309020205020404" pitchFamily="49" charset="0"/>
              <a:buChar char="o"/>
            </a:pPr>
            <a:r>
              <a:rPr lang="en-US" sz="2500" dirty="0"/>
              <a:t>To guide in fertilizer application</a:t>
            </a:r>
          </a:p>
          <a:p>
            <a:pPr lvl="1">
              <a:lnSpc>
                <a:spcPct val="170000"/>
              </a:lnSpc>
              <a:buFont typeface="Courier New" panose="02070309020205020404" pitchFamily="49" charset="0"/>
              <a:buChar char="o"/>
            </a:pPr>
            <a:r>
              <a:rPr lang="en-US" sz="2500" dirty="0"/>
              <a:t>Optimized yield, improve soil health</a:t>
            </a:r>
          </a:p>
          <a:p>
            <a:endParaRPr lang="en-US" dirty="0"/>
          </a:p>
        </p:txBody>
      </p:sp>
      <p:sp>
        <p:nvSpPr>
          <p:cNvPr id="4" name="Title 1"/>
          <p:cNvSpPr txBox="1">
            <a:spLocks/>
          </p:cNvSpPr>
          <p:nvPr/>
        </p:nvSpPr>
        <p:spPr>
          <a:xfrm>
            <a:off x="10601864" y="71828"/>
            <a:ext cx="1509623" cy="376746"/>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Conti;</a:t>
            </a:r>
            <a:endParaRPr lang="en-GB" b="1" dirty="0"/>
          </a:p>
        </p:txBody>
      </p:sp>
      <p:pic>
        <p:nvPicPr>
          <p:cNvPr id="6" name="Picture 5"/>
          <p:cNvPicPr>
            <a:picLocks noChangeAspect="1"/>
          </p:cNvPicPr>
          <p:nvPr/>
        </p:nvPicPr>
        <p:blipFill>
          <a:blip r:embed="rId2"/>
          <a:stretch>
            <a:fillRect/>
          </a:stretch>
        </p:blipFill>
        <p:spPr>
          <a:xfrm>
            <a:off x="7974803" y="1091582"/>
            <a:ext cx="4217197" cy="1558162"/>
          </a:xfrm>
          <a:prstGeom prst="rect">
            <a:avLst/>
          </a:prstGeom>
        </p:spPr>
      </p:pic>
      <p:sp>
        <p:nvSpPr>
          <p:cNvPr id="7" name="Rectangle 6"/>
          <p:cNvSpPr/>
          <p:nvPr/>
        </p:nvSpPr>
        <p:spPr>
          <a:xfrm>
            <a:off x="7635241" y="2321306"/>
            <a:ext cx="4556760" cy="923330"/>
          </a:xfrm>
          <a:prstGeom prst="rect">
            <a:avLst/>
          </a:prstGeom>
        </p:spPr>
        <p:txBody>
          <a:bodyPr wrap="square">
            <a:spAutoFit/>
          </a:bodyPr>
          <a:lstStyle/>
          <a:p>
            <a:pPr marL="0" lvl="1" algn="ctr"/>
            <a:r>
              <a:rPr lang="en-US" b="1" dirty="0">
                <a:solidFill>
                  <a:srgbClr val="FF0000"/>
                </a:solidFill>
              </a:rPr>
              <a:t> </a:t>
            </a:r>
          </a:p>
          <a:p>
            <a:pPr marL="0" lvl="1" algn="ctr"/>
            <a:r>
              <a:rPr lang="en-US" b="1" dirty="0">
                <a:solidFill>
                  <a:srgbClr val="FF0000"/>
                </a:solidFill>
              </a:rPr>
              <a:t> Figure 7: </a:t>
            </a:r>
            <a:r>
              <a:rPr lang="en-US" b="1" dirty="0" err="1">
                <a:solidFill>
                  <a:srgbClr val="FF0000"/>
                </a:solidFill>
              </a:rPr>
              <a:t>Georeferenced</a:t>
            </a:r>
            <a:r>
              <a:rPr lang="en-US" b="1" dirty="0">
                <a:solidFill>
                  <a:srgbClr val="FF0000"/>
                </a:solidFill>
              </a:rPr>
              <a:t> soil nutrients mapping</a:t>
            </a:r>
          </a:p>
        </p:txBody>
      </p:sp>
      <p:pic>
        <p:nvPicPr>
          <p:cNvPr id="9" name="Picture 8"/>
          <p:cNvPicPr>
            <a:picLocks noChangeAspect="1"/>
          </p:cNvPicPr>
          <p:nvPr/>
        </p:nvPicPr>
        <p:blipFill>
          <a:blip r:embed="rId3"/>
          <a:stretch>
            <a:fillRect/>
          </a:stretch>
        </p:blipFill>
        <p:spPr>
          <a:xfrm>
            <a:off x="9382952" y="3750351"/>
            <a:ext cx="2139351" cy="2058437"/>
          </a:xfrm>
          <a:prstGeom prst="rect">
            <a:avLst/>
          </a:prstGeom>
        </p:spPr>
      </p:pic>
      <p:sp>
        <p:nvSpPr>
          <p:cNvPr id="10" name="Rectangle 9"/>
          <p:cNvSpPr/>
          <p:nvPr/>
        </p:nvSpPr>
        <p:spPr>
          <a:xfrm>
            <a:off x="9163841" y="5814287"/>
            <a:ext cx="2685690" cy="369332"/>
          </a:xfrm>
          <a:prstGeom prst="rect">
            <a:avLst/>
          </a:prstGeom>
        </p:spPr>
        <p:txBody>
          <a:bodyPr wrap="square">
            <a:spAutoFit/>
          </a:bodyPr>
          <a:lstStyle/>
          <a:p>
            <a:pPr marL="0" lvl="1" algn="ctr"/>
            <a:r>
              <a:rPr lang="en-US" b="1" dirty="0">
                <a:solidFill>
                  <a:srgbClr val="FF0000"/>
                </a:solidFill>
              </a:rPr>
              <a:t>Figure 8: Soil analysis kits </a:t>
            </a:r>
          </a:p>
        </p:txBody>
      </p:sp>
    </p:spTree>
    <p:extLst>
      <p:ext uri="{BB962C8B-B14F-4D97-AF65-F5344CB8AC3E}">
        <p14:creationId xmlns:p14="http://schemas.microsoft.com/office/powerpoint/2010/main" val="3134678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85801"/>
            <a:ext cx="11125200" cy="5491162"/>
          </a:xfrm>
        </p:spPr>
        <p:txBody>
          <a:bodyPr/>
          <a:lstStyle/>
          <a:p>
            <a:endParaRPr lang="en-US" dirty="0"/>
          </a:p>
          <a:p>
            <a:r>
              <a:rPr lang="en-US" dirty="0"/>
              <a:t>Foliar spray of nutrients using drone technology</a:t>
            </a:r>
          </a:p>
          <a:p>
            <a:pPr marL="0" indent="0">
              <a:buNone/>
            </a:pPr>
            <a:r>
              <a:rPr lang="en-US" dirty="0"/>
              <a:t>    (Figure 9). </a:t>
            </a:r>
          </a:p>
        </p:txBody>
      </p:sp>
      <p:pic>
        <p:nvPicPr>
          <p:cNvPr id="5" name="Picture 4"/>
          <p:cNvPicPr>
            <a:picLocks noChangeAspect="1"/>
          </p:cNvPicPr>
          <p:nvPr/>
        </p:nvPicPr>
        <p:blipFill>
          <a:blip r:embed="rId2"/>
          <a:stretch>
            <a:fillRect/>
          </a:stretch>
        </p:blipFill>
        <p:spPr>
          <a:xfrm>
            <a:off x="8488680" y="259368"/>
            <a:ext cx="3428999" cy="2093708"/>
          </a:xfrm>
          <a:prstGeom prst="rect">
            <a:avLst/>
          </a:prstGeom>
        </p:spPr>
      </p:pic>
      <p:sp>
        <p:nvSpPr>
          <p:cNvPr id="6" name="Rectangle 5"/>
          <p:cNvSpPr/>
          <p:nvPr/>
        </p:nvSpPr>
        <p:spPr>
          <a:xfrm>
            <a:off x="8002352" y="2406134"/>
            <a:ext cx="4189648" cy="646331"/>
          </a:xfrm>
          <a:prstGeom prst="rect">
            <a:avLst/>
          </a:prstGeom>
        </p:spPr>
        <p:txBody>
          <a:bodyPr wrap="square">
            <a:spAutoFit/>
          </a:bodyPr>
          <a:lstStyle/>
          <a:p>
            <a:pPr marL="0" lvl="1" algn="ctr"/>
            <a:r>
              <a:rPr lang="en-US" b="1" dirty="0">
                <a:solidFill>
                  <a:srgbClr val="FF0000"/>
                </a:solidFill>
              </a:rPr>
              <a:t>Figure 9:  Foliar spray of </a:t>
            </a:r>
            <a:r>
              <a:rPr lang="en-US" b="1" dirty="0" err="1">
                <a:solidFill>
                  <a:srgbClr val="FF0000"/>
                </a:solidFill>
              </a:rPr>
              <a:t>humic</a:t>
            </a:r>
            <a:r>
              <a:rPr lang="en-US" b="1" dirty="0">
                <a:solidFill>
                  <a:srgbClr val="FF0000"/>
                </a:solidFill>
              </a:rPr>
              <a:t> acid by Drone tech.  </a:t>
            </a:r>
          </a:p>
        </p:txBody>
      </p:sp>
      <p:sp>
        <p:nvSpPr>
          <p:cNvPr id="2" name="Rectangle 1"/>
          <p:cNvSpPr/>
          <p:nvPr/>
        </p:nvSpPr>
        <p:spPr>
          <a:xfrm>
            <a:off x="762000" y="2509659"/>
            <a:ext cx="6096000" cy="2287806"/>
          </a:xfrm>
          <a:prstGeom prst="rect">
            <a:avLst/>
          </a:prstGeom>
        </p:spPr>
        <p:txBody>
          <a:bodyPr>
            <a:spAutoFit/>
          </a:bodyPr>
          <a:lstStyle/>
          <a:p>
            <a:pPr marL="228600" indent="-228600">
              <a:lnSpc>
                <a:spcPct val="90000"/>
              </a:lnSpc>
              <a:spcBef>
                <a:spcPts val="1000"/>
              </a:spcBef>
              <a:buFont typeface="Arial" panose="020B0604020202020204" pitchFamily="34" charset="0"/>
              <a:buChar char="•"/>
            </a:pPr>
            <a:endParaRPr lang="en-US" sz="2800" dirty="0"/>
          </a:p>
          <a:p>
            <a:pPr marL="228600" lvl="1" indent="-228600">
              <a:lnSpc>
                <a:spcPct val="90000"/>
              </a:lnSpc>
              <a:spcBef>
                <a:spcPts val="1000"/>
              </a:spcBef>
              <a:buFont typeface="Arial" panose="020B0604020202020204" pitchFamily="34" charset="0"/>
              <a:buChar char="•"/>
            </a:pPr>
            <a:r>
              <a:rPr lang="en-US" sz="2800" dirty="0"/>
              <a:t>Fertilizer band placement tech. to enhance Phosphorus use efficiency (Figure 10).</a:t>
            </a:r>
          </a:p>
          <a:p>
            <a:pPr marL="0" lvl="1">
              <a:lnSpc>
                <a:spcPct val="90000"/>
              </a:lnSpc>
              <a:spcBef>
                <a:spcPts val="1000"/>
              </a:spcBef>
            </a:pPr>
            <a:endParaRPr lang="en-GB" sz="2800" dirty="0"/>
          </a:p>
        </p:txBody>
      </p:sp>
      <p:pic>
        <p:nvPicPr>
          <p:cNvPr id="7" name="Picture 6"/>
          <p:cNvPicPr>
            <a:picLocks noChangeAspect="1"/>
          </p:cNvPicPr>
          <p:nvPr/>
        </p:nvPicPr>
        <p:blipFill rotWithShape="1">
          <a:blip r:embed="rId3"/>
          <a:srcRect b="19869"/>
          <a:stretch/>
        </p:blipFill>
        <p:spPr>
          <a:xfrm>
            <a:off x="8625840" y="3376060"/>
            <a:ext cx="3337560" cy="2827184"/>
          </a:xfrm>
          <a:prstGeom prst="rect">
            <a:avLst/>
          </a:prstGeom>
        </p:spPr>
      </p:pic>
      <p:sp>
        <p:nvSpPr>
          <p:cNvPr id="4" name="Rectangle 3"/>
          <p:cNvSpPr/>
          <p:nvPr/>
        </p:nvSpPr>
        <p:spPr>
          <a:xfrm>
            <a:off x="7998950" y="6418855"/>
            <a:ext cx="4440959" cy="369332"/>
          </a:xfrm>
          <a:prstGeom prst="rect">
            <a:avLst/>
          </a:prstGeom>
        </p:spPr>
        <p:txBody>
          <a:bodyPr wrap="none">
            <a:spAutoFit/>
          </a:bodyPr>
          <a:lstStyle/>
          <a:p>
            <a:pPr marL="0" lvl="1" algn="ctr"/>
            <a:r>
              <a:rPr lang="en-US" b="1" dirty="0">
                <a:solidFill>
                  <a:srgbClr val="FF0000"/>
                </a:solidFill>
              </a:rPr>
              <a:t>Figure 10:  Band Placement of Phosphate by Drill </a:t>
            </a:r>
          </a:p>
        </p:txBody>
      </p:sp>
    </p:spTree>
    <p:extLst>
      <p:ext uri="{BB962C8B-B14F-4D97-AF65-F5344CB8AC3E}">
        <p14:creationId xmlns:p14="http://schemas.microsoft.com/office/powerpoint/2010/main" val="3074342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229100" cy="686435"/>
          </a:xfrm>
        </p:spPr>
        <p:txBody>
          <a:bodyPr>
            <a:normAutofit fontScale="90000"/>
          </a:bodyPr>
          <a:lstStyle/>
          <a:p>
            <a:r>
              <a:rPr lang="en-US" b="1" dirty="0">
                <a:solidFill>
                  <a:srgbClr val="C00000"/>
                </a:solidFill>
              </a:rPr>
              <a:t>Capacity Building:</a:t>
            </a:r>
            <a:endParaRPr lang="en-GB" b="1" dirty="0">
              <a:solidFill>
                <a:srgbClr val="C00000"/>
              </a:solidFill>
            </a:endParaRPr>
          </a:p>
        </p:txBody>
      </p:sp>
      <p:pic>
        <p:nvPicPr>
          <p:cNvPr id="4" name="Content Placeholder 3"/>
          <p:cNvPicPr>
            <a:picLocks noGrp="1"/>
          </p:cNvPicPr>
          <p:nvPr>
            <p:ph idx="1"/>
          </p:nvPr>
        </p:nvPicPr>
        <p:blipFill>
          <a:blip r:embed="rId2"/>
          <a:stretch>
            <a:fillRect/>
          </a:stretch>
        </p:blipFill>
        <p:spPr>
          <a:xfrm>
            <a:off x="8581700" y="582237"/>
            <a:ext cx="3333917" cy="3209504"/>
          </a:xfrm>
          <a:prstGeom prst="rect">
            <a:avLst/>
          </a:prstGeom>
        </p:spPr>
      </p:pic>
      <p:sp>
        <p:nvSpPr>
          <p:cNvPr id="5" name="Rectangle 4"/>
          <p:cNvSpPr/>
          <p:nvPr/>
        </p:nvSpPr>
        <p:spPr>
          <a:xfrm>
            <a:off x="754380" y="1482775"/>
            <a:ext cx="7962900" cy="1292662"/>
          </a:xfrm>
          <a:prstGeom prst="rect">
            <a:avLst/>
          </a:prstGeom>
        </p:spPr>
        <p:txBody>
          <a:bodyPr wrap="square">
            <a:spAutoFit/>
          </a:bodyPr>
          <a:lstStyle/>
          <a:p>
            <a:pPr marL="285750" indent="-285750">
              <a:buFont typeface="Arial" panose="020B0604020202020204" pitchFamily="34" charset="0"/>
              <a:buChar char="•"/>
            </a:pPr>
            <a:r>
              <a:rPr lang="en-US" sz="2400" dirty="0"/>
              <a:t>Dissemination of best management practices</a:t>
            </a:r>
          </a:p>
          <a:p>
            <a:pPr marL="742950" lvl="1" indent="-285750">
              <a:lnSpc>
                <a:spcPct val="150000"/>
              </a:lnSpc>
              <a:buFont typeface="Courier New" panose="02070309020205020404" pitchFamily="49" charset="0"/>
              <a:buChar char="o"/>
            </a:pPr>
            <a:r>
              <a:rPr lang="en-US" dirty="0"/>
              <a:t>Organizing farmer field days and trainings</a:t>
            </a:r>
          </a:p>
          <a:p>
            <a:pPr marL="742950" lvl="1" indent="-285750">
              <a:lnSpc>
                <a:spcPct val="150000"/>
              </a:lnSpc>
              <a:buFont typeface="Courier New" panose="02070309020205020404" pitchFamily="49" charset="0"/>
              <a:buChar char="o"/>
            </a:pPr>
            <a:r>
              <a:rPr lang="en-US" dirty="0"/>
              <a:t>Publication of training manuals and ext. materials</a:t>
            </a:r>
          </a:p>
        </p:txBody>
      </p:sp>
      <p:pic>
        <p:nvPicPr>
          <p:cNvPr id="6" name="Picture 5"/>
          <p:cNvPicPr>
            <a:picLocks noChangeAspect="1"/>
          </p:cNvPicPr>
          <p:nvPr/>
        </p:nvPicPr>
        <p:blipFill>
          <a:blip r:embed="rId3"/>
          <a:stretch>
            <a:fillRect/>
          </a:stretch>
        </p:blipFill>
        <p:spPr>
          <a:xfrm>
            <a:off x="9486900" y="3802122"/>
            <a:ext cx="1703386" cy="1391899"/>
          </a:xfrm>
          <a:prstGeom prst="rect">
            <a:avLst/>
          </a:prstGeom>
        </p:spPr>
      </p:pic>
      <p:pic>
        <p:nvPicPr>
          <p:cNvPr id="7" name="Picture 6"/>
          <p:cNvPicPr/>
          <p:nvPr/>
        </p:nvPicPr>
        <p:blipFill>
          <a:blip r:embed="rId4"/>
          <a:stretch>
            <a:fillRect/>
          </a:stretch>
        </p:blipFill>
        <p:spPr>
          <a:xfrm>
            <a:off x="8728710" y="5318760"/>
            <a:ext cx="3150870" cy="1363980"/>
          </a:xfrm>
          <a:prstGeom prst="rect">
            <a:avLst/>
          </a:prstGeom>
        </p:spPr>
      </p:pic>
    </p:spTree>
    <p:extLst>
      <p:ext uri="{BB962C8B-B14F-4D97-AF65-F5344CB8AC3E}">
        <p14:creationId xmlns:p14="http://schemas.microsoft.com/office/powerpoint/2010/main" val="6123740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1351</TotalTime>
  <Words>625</Words>
  <Application>Microsoft Office PowerPoint</Application>
  <PresentationFormat>Widescreen</PresentationFormat>
  <Paragraphs>81</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Courier New</vt:lpstr>
      <vt:lpstr>Symbol</vt:lpstr>
      <vt:lpstr>Office Theme</vt:lpstr>
      <vt:lpstr>Soil Fertility and Soil Health issues and Their Management</vt:lpstr>
      <vt:lpstr>Challenges:</vt:lpstr>
      <vt:lpstr>Conti;</vt:lpstr>
      <vt:lpstr>PowerPoint Presentation</vt:lpstr>
      <vt:lpstr>Mitigation &amp; Adaptation Practices/options:</vt:lpstr>
      <vt:lpstr>PowerPoint Presentation</vt:lpstr>
      <vt:lpstr>PowerPoint Presentation</vt:lpstr>
      <vt:lpstr>PowerPoint Presentation</vt:lpstr>
      <vt:lpstr>Capacity Building: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Climate-Resilient Soil Fertility Management by Smallholders in in Pakistan</dc:title>
  <dc:creator>Shahid Maqsood Gill</dc:creator>
  <cp:lastModifiedBy>Raza Ullah Khan</cp:lastModifiedBy>
  <cp:revision>104</cp:revision>
  <dcterms:created xsi:type="dcterms:W3CDTF">2023-04-28T13:03:24Z</dcterms:created>
  <dcterms:modified xsi:type="dcterms:W3CDTF">2024-02-13T04:26:21Z</dcterms:modified>
</cp:coreProperties>
</file>